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72" r:id="rId3"/>
    <p:sldId id="458" r:id="rId4"/>
    <p:sldId id="666" r:id="rId5"/>
    <p:sldId id="751" r:id="rId6"/>
    <p:sldId id="728" r:id="rId7"/>
    <p:sldId id="667" r:id="rId8"/>
    <p:sldId id="668" r:id="rId9"/>
    <p:sldId id="669" r:id="rId10"/>
    <p:sldId id="670" r:id="rId11"/>
    <p:sldId id="752" r:id="rId12"/>
    <p:sldId id="555" r:id="rId13"/>
    <p:sldId id="556" r:id="rId14"/>
    <p:sldId id="671" r:id="rId15"/>
    <p:sldId id="729" r:id="rId16"/>
    <p:sldId id="452" r:id="rId17"/>
    <p:sldId id="672" r:id="rId18"/>
    <p:sldId id="730" r:id="rId19"/>
    <p:sldId id="673" r:id="rId20"/>
    <p:sldId id="731" r:id="rId21"/>
    <p:sldId id="674" r:id="rId22"/>
    <p:sldId id="732" r:id="rId23"/>
    <p:sldId id="596" r:id="rId24"/>
    <p:sldId id="453" r:id="rId25"/>
    <p:sldId id="675" r:id="rId26"/>
    <p:sldId id="733" r:id="rId27"/>
    <p:sldId id="676" r:id="rId28"/>
    <p:sldId id="734" r:id="rId29"/>
    <p:sldId id="677" r:id="rId30"/>
    <p:sldId id="735" r:id="rId31"/>
    <p:sldId id="490" r:id="rId32"/>
    <p:sldId id="678" r:id="rId33"/>
    <p:sldId id="736" r:id="rId34"/>
    <p:sldId id="492" r:id="rId35"/>
    <p:sldId id="454" r:id="rId36"/>
    <p:sldId id="679" r:id="rId37"/>
    <p:sldId id="680" r:id="rId38"/>
    <p:sldId id="493" r:id="rId39"/>
    <p:sldId id="681" r:id="rId40"/>
    <p:sldId id="682" r:id="rId41"/>
    <p:sldId id="683" r:id="rId42"/>
    <p:sldId id="753" r:id="rId43"/>
    <p:sldId id="684" r:id="rId44"/>
    <p:sldId id="737" r:id="rId45"/>
    <p:sldId id="685" r:id="rId46"/>
    <p:sldId id="686" r:id="rId47"/>
    <p:sldId id="687" r:id="rId48"/>
    <p:sldId id="738" r:id="rId49"/>
    <p:sldId id="688" r:id="rId50"/>
    <p:sldId id="689" r:id="rId51"/>
    <p:sldId id="693" r:id="rId52"/>
    <p:sldId id="690" r:id="rId53"/>
    <p:sldId id="739" r:id="rId54"/>
    <p:sldId id="692" r:id="rId55"/>
    <p:sldId id="750" r:id="rId56"/>
    <p:sldId id="694" r:id="rId57"/>
    <p:sldId id="691" r:id="rId58"/>
    <p:sldId id="740" r:id="rId59"/>
    <p:sldId id="532" r:id="rId60"/>
    <p:sldId id="501" r:id="rId61"/>
    <p:sldId id="695" r:id="rId62"/>
    <p:sldId id="749" r:id="rId63"/>
    <p:sldId id="696" r:id="rId64"/>
    <p:sldId id="697" r:id="rId65"/>
    <p:sldId id="741" r:id="rId66"/>
    <p:sldId id="698" r:id="rId67"/>
    <p:sldId id="699" r:id="rId68"/>
    <p:sldId id="700" r:id="rId69"/>
    <p:sldId id="702" r:id="rId70"/>
    <p:sldId id="703" r:id="rId71"/>
    <p:sldId id="704" r:id="rId72"/>
    <p:sldId id="701" r:id="rId73"/>
    <p:sldId id="742" r:id="rId74"/>
    <p:sldId id="705" r:id="rId75"/>
    <p:sldId id="743" r:id="rId76"/>
    <p:sldId id="706" r:id="rId77"/>
    <p:sldId id="744" r:id="rId78"/>
    <p:sldId id="707" r:id="rId79"/>
    <p:sldId id="708" r:id="rId80"/>
    <p:sldId id="709" r:id="rId81"/>
    <p:sldId id="545" r:id="rId82"/>
    <p:sldId id="720" r:id="rId83"/>
    <p:sldId id="715" r:id="rId84"/>
    <p:sldId id="717" r:id="rId85"/>
    <p:sldId id="719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ECEEF"/>
    <a:srgbClr val="FF99CC"/>
    <a:srgbClr val="FF8080"/>
    <a:srgbClr val="006600"/>
    <a:srgbClr val="0000FF"/>
    <a:srgbClr val="008000"/>
    <a:srgbClr val="FF0000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0" autoAdjust="0"/>
    <p:restoredTop sz="94660"/>
  </p:normalViewPr>
  <p:slideViewPr>
    <p:cSldViewPr>
      <p:cViewPr varScale="1">
        <p:scale>
          <a:sx n="78" d="100"/>
          <a:sy n="78" d="100"/>
        </p:scale>
        <p:origin x="41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C7972-A0A3-4215-A436-E9EF3B0299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0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EB7CC-7B29-4540-8B6A-B9447EDBC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7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D07E8-8F9F-4CA3-AE8B-CEAF2BD5AB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76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6380F-32CF-411D-90B2-55CE58C6C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EBDA9-592C-4013-8236-596B50E04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8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21A6D-AC75-4A74-873B-FF48E5CAAC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1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46FBA-9A83-41F1-A62C-D26777B38C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D1B61-AB12-4E32-8342-ECCF87EE1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9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6FC4E-8115-4A5E-AA89-88125B53D0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9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CEE036-4624-4A7A-846B-B2A4EFBD7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25226-B030-4E21-BFDC-850110A678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9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A378E-A3DF-4EC4-8663-E05EDF74AC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056170E5-8EB2-4586-8571-C9FB2AC07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wmf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</a:t>
            </a:r>
            <a:r>
              <a:rPr lang="fr-FR" sz="7200" kern="1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CS 2021</a:t>
            </a:r>
            <a:endParaRPr lang="fr-FR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10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371475" y="3581400"/>
            <a:ext cx="840105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More Python Libraries: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Graphics Library Procedures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6 Section 4-8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24000"/>
            <a:ext cx="8961120" cy="5107386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GraphicsLibrary01.py Output</a:t>
            </a:r>
            <a:b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pixels may be difficult to see.</a:t>
            </a:r>
          </a:p>
        </p:txBody>
      </p:sp>
    </p:spTree>
    <p:extLst>
      <p:ext uri="{BB962C8B-B14F-4D97-AF65-F5344CB8AC3E}">
        <p14:creationId xmlns:p14="http://schemas.microsoft.com/office/powerpoint/2010/main" val="228296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24000"/>
            <a:ext cx="8961120" cy="5107386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GraphicsLibrary01.py Output</a:t>
            </a:r>
            <a:b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pixels may be difficult to see.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50392" y="2011680"/>
            <a:ext cx="7427976" cy="1752600"/>
            <a:chOff x="850392" y="2011680"/>
            <a:chExt cx="7427976" cy="1752600"/>
          </a:xfrm>
        </p:grpSpPr>
        <p:grpSp>
          <p:nvGrpSpPr>
            <p:cNvPr id="20" name="Group 19"/>
            <p:cNvGrpSpPr/>
            <p:nvPr/>
          </p:nvGrpSpPr>
          <p:grpSpPr>
            <a:xfrm>
              <a:off x="850392" y="2011680"/>
              <a:ext cx="2029968" cy="1752600"/>
              <a:chOff x="850392" y="2011680"/>
              <a:chExt cx="2029968" cy="1752600"/>
            </a:xfrm>
          </p:grpSpPr>
          <p:cxnSp>
            <p:nvCxnSpPr>
              <p:cNvPr id="3" name="Straight Arrow Connector 2"/>
              <p:cNvCxnSpPr/>
              <p:nvPr/>
            </p:nvCxnSpPr>
            <p:spPr bwMode="auto">
              <a:xfrm>
                <a:off x="850392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 bwMode="auto">
              <a:xfrm>
                <a:off x="1524000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 bwMode="auto">
              <a:xfrm>
                <a:off x="2203704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>
                <a:off x="2880360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3557016" y="2011680"/>
              <a:ext cx="2029968" cy="1752600"/>
              <a:chOff x="850392" y="2011680"/>
              <a:chExt cx="2029968" cy="1752600"/>
            </a:xfrm>
          </p:grpSpPr>
          <p:cxnSp>
            <p:nvCxnSpPr>
              <p:cNvPr id="32" name="Straight Arrow Connector 31"/>
              <p:cNvCxnSpPr/>
              <p:nvPr/>
            </p:nvCxnSpPr>
            <p:spPr bwMode="auto">
              <a:xfrm>
                <a:off x="850392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524000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4" name="Straight Arrow Connector 33"/>
              <p:cNvCxnSpPr/>
              <p:nvPr/>
            </p:nvCxnSpPr>
            <p:spPr bwMode="auto">
              <a:xfrm>
                <a:off x="2203704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5" name="Straight Arrow Connector 34"/>
              <p:cNvCxnSpPr/>
              <p:nvPr/>
            </p:nvCxnSpPr>
            <p:spPr bwMode="auto">
              <a:xfrm>
                <a:off x="2880360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6" name="Group 35"/>
            <p:cNvGrpSpPr/>
            <p:nvPr/>
          </p:nvGrpSpPr>
          <p:grpSpPr>
            <a:xfrm>
              <a:off x="6248400" y="2011680"/>
              <a:ext cx="2029968" cy="1752600"/>
              <a:chOff x="850392" y="2011680"/>
              <a:chExt cx="2029968" cy="1752600"/>
            </a:xfrm>
          </p:grpSpPr>
          <p:cxnSp>
            <p:nvCxnSpPr>
              <p:cNvPr id="37" name="Straight Arrow Connector 36"/>
              <p:cNvCxnSpPr/>
              <p:nvPr/>
            </p:nvCxnSpPr>
            <p:spPr bwMode="auto">
              <a:xfrm>
                <a:off x="850392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1524000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9" name="Straight Arrow Connector 38"/>
              <p:cNvCxnSpPr/>
              <p:nvPr/>
            </p:nvCxnSpPr>
            <p:spPr bwMode="auto">
              <a:xfrm>
                <a:off x="2203704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2880360" y="2011680"/>
                <a:ext cx="0" cy="17526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8423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WordArt 2"/>
          <p:cNvSpPr>
            <a:spLocks noChangeArrowheads="1" noChangeShapeType="1" noTextEdit="1"/>
          </p:cNvSpPr>
          <p:nvPr/>
        </p:nvSpPr>
        <p:spPr bwMode="auto">
          <a:xfrm>
            <a:off x="457200" y="1371600"/>
            <a:ext cx="83058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   Drawing       </a:t>
            </a:r>
          </a:p>
        </p:txBody>
      </p:sp>
      <p:sp>
        <p:nvSpPr>
          <p:cNvPr id="31747" name="WordArt 2"/>
          <p:cNvSpPr>
            <a:spLocks noChangeArrowheads="1" noChangeShapeType="1" noTextEdit="1"/>
          </p:cNvSpPr>
          <p:nvPr/>
        </p:nvSpPr>
        <p:spPr bwMode="auto">
          <a:xfrm>
            <a:off x="457200" y="3733800"/>
            <a:ext cx="83058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Simple Shapes</a:t>
            </a:r>
          </a:p>
        </p:txBody>
      </p:sp>
      <p:sp>
        <p:nvSpPr>
          <p:cNvPr id="3174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6.5</a:t>
            </a:r>
          </a:p>
        </p:txBody>
      </p:sp>
    </p:spTree>
    <p:extLst>
      <p:ext uri="{BB962C8B-B14F-4D97-AF65-F5344CB8AC3E}">
        <p14:creationId xmlns:p14="http://schemas.microsoft.com/office/powerpoint/2010/main" val="3867500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Procedure </a:t>
            </a:r>
            <a:r>
              <a:rPr lang="en-US" sz="4800" dirty="0" err="1">
                <a:latin typeface="Arial Black" pitchFamily="34" charset="0"/>
              </a:rPr>
              <a:t>drawLine</a:t>
            </a:r>
            <a:endParaRPr lang="en-US" sz="4800" dirty="0">
              <a:latin typeface="Arial Black" pitchFamily="34" charset="0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640080" y="1143000"/>
            <a:ext cx="7863840" cy="2246769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drawLine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(x1, y1, x2, y2)</a:t>
            </a:r>
          </a:p>
          <a:p>
            <a:pPr eaLnBrk="1" hangingPunct="1"/>
            <a:endParaRPr lang="en-US" sz="3200" dirty="0">
              <a:sym typeface="Symbol" pitchFamily="18" charset="2"/>
            </a:endParaRPr>
          </a:p>
          <a:p>
            <a:pPr eaLnBrk="1" hangingPunct="1"/>
            <a:r>
              <a:rPr lang="en-US" sz="3200" dirty="0">
                <a:sym typeface="Symbol" pitchFamily="18" charset="2"/>
              </a:rPr>
              <a:t>Draws a line from coordinate (x1,y1) to coordinate (x2,y2)</a:t>
            </a:r>
          </a:p>
        </p:txBody>
      </p:sp>
      <p:grpSp>
        <p:nvGrpSpPr>
          <p:cNvPr id="32772" name="Group 7"/>
          <p:cNvGrpSpPr>
            <a:grpSpLocks/>
          </p:cNvGrpSpPr>
          <p:nvPr/>
        </p:nvGrpSpPr>
        <p:grpSpPr bwMode="auto">
          <a:xfrm>
            <a:off x="1066800" y="3763962"/>
            <a:ext cx="7239000" cy="2789238"/>
            <a:chOff x="672" y="2256"/>
            <a:chExt cx="4560" cy="1757"/>
          </a:xfrm>
        </p:grpSpPr>
        <p:sp>
          <p:nvSpPr>
            <p:cNvPr id="32773" name="Line 4"/>
            <p:cNvSpPr>
              <a:spLocks noChangeShapeType="1"/>
            </p:cNvSpPr>
            <p:nvPr/>
          </p:nvSpPr>
          <p:spPr bwMode="auto">
            <a:xfrm>
              <a:off x="1152" y="2688"/>
              <a:ext cx="3552" cy="96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4" name="Text Box 5"/>
            <p:cNvSpPr txBox="1">
              <a:spLocks noChangeArrowheads="1"/>
            </p:cNvSpPr>
            <p:nvPr/>
          </p:nvSpPr>
          <p:spPr bwMode="auto">
            <a:xfrm>
              <a:off x="672" y="2256"/>
              <a:ext cx="105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3200" b="0">
                  <a:latin typeface="Arial Black" pitchFamily="34" charset="0"/>
                </a:rPr>
                <a:t>x1, y1 </a:t>
              </a:r>
            </a:p>
          </p:txBody>
        </p:sp>
        <p:sp>
          <p:nvSpPr>
            <p:cNvPr id="32775" name="Text Box 6"/>
            <p:cNvSpPr txBox="1">
              <a:spLocks noChangeArrowheads="1"/>
            </p:cNvSpPr>
            <p:nvPr/>
          </p:nvSpPr>
          <p:spPr bwMode="auto">
            <a:xfrm>
              <a:off x="4176" y="3648"/>
              <a:ext cx="105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3200" b="0">
                  <a:latin typeface="Arial Black" pitchFamily="34" charset="0"/>
                </a:rPr>
                <a:t>x2, y2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436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7817" r="21969" b="6204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2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7817" r="21969" b="6204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1" y="9524"/>
            <a:ext cx="7620000" cy="43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3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dirty="0">
                <a:latin typeface="Arial Black" pitchFamily="34" charset="0"/>
              </a:rPr>
              <a:t>Procedure </a:t>
            </a:r>
            <a:r>
              <a:rPr lang="en-US" dirty="0" err="1">
                <a:latin typeface="Arial Black" pitchFamily="34" charset="0"/>
              </a:rPr>
              <a:t>drawRectangle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762000" y="1003300"/>
            <a:ext cx="7620000" cy="2154436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drawRectangle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(x1, y1, x2, y2)</a:t>
            </a:r>
          </a:p>
          <a:p>
            <a:pPr eaLnBrk="1" hangingPunct="1">
              <a:lnSpc>
                <a:spcPct val="50000"/>
              </a:lnSpc>
            </a:pPr>
            <a:endParaRPr lang="en-US" sz="2800" dirty="0">
              <a:sym typeface="Symbol" pitchFamily="18" charset="2"/>
            </a:endParaRPr>
          </a:p>
          <a:p>
            <a:pPr eaLnBrk="1" hangingPunct="1"/>
            <a:r>
              <a:rPr lang="en-US" sz="2800" dirty="0">
                <a:sym typeface="Symbol" pitchFamily="18" charset="2"/>
              </a:rPr>
              <a:t>Draws a rectangle with a top-left corner at coordinate (x1,y1) and a bottom-right hand corner of (x2,y2).</a:t>
            </a:r>
            <a:r>
              <a:rPr lang="en-US" sz="2400" dirty="0">
                <a:sym typeface="Symbol" pitchFamily="18" charset="2"/>
              </a:rPr>
              <a:t> 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609600" y="3276600"/>
            <a:ext cx="182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0">
                <a:latin typeface="Arial Black" pitchFamily="34" charset="0"/>
              </a:rPr>
              <a:t>x1, y1</a:t>
            </a:r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1295400" y="4008438"/>
            <a:ext cx="6324600" cy="21336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0966" name="Oval 8"/>
          <p:cNvSpPr>
            <a:spLocks noChangeArrowheads="1"/>
          </p:cNvSpPr>
          <p:nvPr/>
        </p:nvSpPr>
        <p:spPr bwMode="auto">
          <a:xfrm>
            <a:off x="1143000" y="3856038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40967" name="Text Box 5"/>
          <p:cNvSpPr txBox="1">
            <a:spLocks noChangeArrowheads="1"/>
          </p:cNvSpPr>
          <p:nvPr/>
        </p:nvSpPr>
        <p:spPr bwMode="auto">
          <a:xfrm>
            <a:off x="6858000" y="6278563"/>
            <a:ext cx="1828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0">
                <a:latin typeface="Arial Black" pitchFamily="34" charset="0"/>
              </a:rPr>
              <a:t>x2, y2</a:t>
            </a: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7467600" y="5989638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9056" r="23875" b="5584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83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9056" r="23875" b="5584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90800" y="-1"/>
            <a:ext cx="6553200" cy="37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2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8808" r="23687" b="5087"/>
          <a:stretch/>
        </p:blipFill>
        <p:spPr bwMode="auto">
          <a:xfrm>
            <a:off x="182881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2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WordArt 2"/>
          <p:cNvSpPr>
            <a:spLocks noChangeArrowheads="1" noChangeShapeType="1" noTextEdit="1"/>
          </p:cNvSpPr>
          <p:nvPr/>
        </p:nvSpPr>
        <p:spPr bwMode="auto">
          <a:xfrm>
            <a:off x="304800" y="1447800"/>
            <a:ext cx="83058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Introduction to Graphics</a:t>
            </a:r>
          </a:p>
        </p:txBody>
      </p:sp>
      <p:sp>
        <p:nvSpPr>
          <p:cNvPr id="20483" name="WordArt 2"/>
          <p:cNvSpPr>
            <a:spLocks noChangeArrowheads="1" noChangeShapeType="1" noTextEdit="1"/>
          </p:cNvSpPr>
          <p:nvPr/>
        </p:nvSpPr>
        <p:spPr bwMode="auto">
          <a:xfrm>
            <a:off x="304800" y="3810000"/>
            <a:ext cx="83058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without the Turtle            </a:t>
            </a:r>
          </a:p>
        </p:txBody>
      </p:sp>
      <p:sp>
        <p:nvSpPr>
          <p:cNvPr id="20484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6.4</a:t>
            </a:r>
          </a:p>
        </p:txBody>
      </p:sp>
      <p:pic>
        <p:nvPicPr>
          <p:cNvPr id="40962" name="Picture 2" descr="C:\Users\JohnSchram\AppData\Local\Microsoft\Windows\Temporary Internet Files\Content.IE5\LQ4CEJGI\turtle_by_kukon-d5dun3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85" y="4373880"/>
            <a:ext cx="1741715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&quot;No&quot; Symbol 1"/>
          <p:cNvSpPr/>
          <p:nvPr/>
        </p:nvSpPr>
        <p:spPr bwMode="auto">
          <a:xfrm>
            <a:off x="6934200" y="4114800"/>
            <a:ext cx="2133600" cy="2362200"/>
          </a:xfrm>
          <a:prstGeom prst="noSmoking">
            <a:avLst>
              <a:gd name="adj" fmla="val 8243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8808" r="23687" b="5087"/>
          <a:stretch/>
        </p:blipFill>
        <p:spPr bwMode="auto">
          <a:xfrm>
            <a:off x="182881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6" y="0"/>
            <a:ext cx="4572000" cy="31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87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11787" r="24438" b="12407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42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11787" r="24438" b="12407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0"/>
            <a:ext cx="5000626" cy="34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7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14" y="3809999"/>
            <a:ext cx="4430649" cy="3044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" y="3809999"/>
            <a:ext cx="4430649" cy="3044952"/>
          </a:xfrm>
          <a:prstGeom prst="rect">
            <a:avLst/>
          </a:prstGeom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00" dirty="0">
                <a:solidFill>
                  <a:schemeClr val="bg1"/>
                </a:solidFill>
              </a:rPr>
              <a:t>Argument Sequence Matters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rgbClr val="FF99CC"/>
                </a:solidFill>
              </a:rPr>
              <a:t>GraphicsLibrary04.py</a:t>
            </a:r>
            <a:r>
              <a:rPr lang="en-US" sz="2800" dirty="0">
                <a:solidFill>
                  <a:srgbClr val="FF8080"/>
                </a:solidFill>
              </a:rPr>
              <a:t>  </a:t>
            </a:r>
            <a:r>
              <a:rPr lang="en-US" sz="2800" dirty="0">
                <a:solidFill>
                  <a:srgbClr val="CECEEF"/>
                </a:solidFill>
              </a:rPr>
              <a:t>vs.</a:t>
            </a:r>
            <a:r>
              <a:rPr lang="en-US" sz="2800" dirty="0">
                <a:solidFill>
                  <a:srgbClr val="0000FF"/>
                </a:solidFill>
              </a:rPr>
              <a:t>  </a:t>
            </a:r>
            <a:r>
              <a:rPr lang="en-US" sz="2800" dirty="0">
                <a:solidFill>
                  <a:srgbClr val="FF99CC"/>
                </a:solidFill>
              </a:rPr>
              <a:t>GraphicsLibrary05.py</a:t>
            </a:r>
          </a:p>
        </p:txBody>
      </p:sp>
      <p:pic>
        <p:nvPicPr>
          <p:cNvPr id="14" name="Picture 2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" t="48828" r="42598" b="14284"/>
          <a:stretch/>
        </p:blipFill>
        <p:spPr bwMode="auto">
          <a:xfrm>
            <a:off x="223075" y="1280160"/>
            <a:ext cx="4114800" cy="22860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2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49690" r="49448" b="19836"/>
          <a:stretch/>
        </p:blipFill>
        <p:spPr bwMode="auto">
          <a:xfrm>
            <a:off x="4791838" y="1280160"/>
            <a:ext cx="4114800" cy="22860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26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Procedure </a:t>
            </a:r>
            <a:r>
              <a:rPr lang="en-US" sz="4800" dirty="0" err="1">
                <a:latin typeface="Arial Black" pitchFamily="34" charset="0"/>
              </a:rPr>
              <a:t>drawCircle</a:t>
            </a:r>
            <a:endParaRPr lang="en-US" sz="4800" dirty="0">
              <a:latin typeface="Arial Black" pitchFamily="34" charset="0"/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65760" y="1003300"/>
            <a:ext cx="8412480" cy="1692771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drawCircle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(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centerX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,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centerY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, radius)</a:t>
            </a:r>
          </a:p>
          <a:p>
            <a:pPr eaLnBrk="1" hangingPunct="1"/>
            <a:endParaRPr lang="en-US" sz="2400" dirty="0">
              <a:sym typeface="Symbol" pitchFamily="18" charset="2"/>
            </a:endParaRPr>
          </a:p>
          <a:p>
            <a:pPr eaLnBrk="1" hangingPunct="1"/>
            <a:r>
              <a:rPr lang="en-US" sz="2400" dirty="0">
                <a:sym typeface="Symbol" pitchFamily="18" charset="2"/>
              </a:rPr>
              <a:t>The location of the circle is specified in its center (</a:t>
            </a:r>
            <a:r>
              <a:rPr lang="en-US" sz="2400" dirty="0" err="1">
                <a:sym typeface="Symbol" pitchFamily="18" charset="2"/>
              </a:rPr>
              <a:t>centerX,centerY</a:t>
            </a:r>
            <a:r>
              <a:rPr lang="en-US" sz="2400" dirty="0">
                <a:sym typeface="Symbol" pitchFamily="18" charset="2"/>
              </a:rPr>
              <a:t>) and the size is specified by the radius.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304800" y="2819400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centerX, centerY </a:t>
            </a: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4724400" y="4953000"/>
            <a:ext cx="167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radius</a:t>
            </a:r>
          </a:p>
        </p:txBody>
      </p:sp>
      <p:sp>
        <p:nvSpPr>
          <p:cNvPr id="43014" name="Oval 7"/>
          <p:cNvSpPr>
            <a:spLocks noChangeArrowheads="1"/>
          </p:cNvSpPr>
          <p:nvPr/>
        </p:nvSpPr>
        <p:spPr bwMode="auto">
          <a:xfrm>
            <a:off x="4419600" y="48006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43015" name="Line 9"/>
          <p:cNvSpPr>
            <a:spLocks noChangeShapeType="1"/>
          </p:cNvSpPr>
          <p:nvPr/>
        </p:nvSpPr>
        <p:spPr bwMode="auto">
          <a:xfrm>
            <a:off x="4572000" y="4953000"/>
            <a:ext cx="1752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Oval 13"/>
          <p:cNvSpPr>
            <a:spLocks noChangeArrowheads="1"/>
          </p:cNvSpPr>
          <p:nvPr/>
        </p:nvSpPr>
        <p:spPr bwMode="auto">
          <a:xfrm>
            <a:off x="2819400" y="3200400"/>
            <a:ext cx="3505200" cy="3505200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3017" name="Line 23"/>
          <p:cNvSpPr>
            <a:spLocks noChangeShapeType="1"/>
          </p:cNvSpPr>
          <p:nvPr/>
        </p:nvSpPr>
        <p:spPr bwMode="auto">
          <a:xfrm>
            <a:off x="2133600" y="3276600"/>
            <a:ext cx="22860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" t="9057" r="25188" b="4963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664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" t="9057" r="25188" b="4963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603036" y="1"/>
            <a:ext cx="654096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20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22870" r="11250" b="10077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5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22870" r="11250" b="10077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0179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31514" r="5969" b="26178"/>
          <a:stretch/>
        </p:blipFill>
        <p:spPr bwMode="auto">
          <a:xfrm>
            <a:off x="182879" y="182879"/>
            <a:ext cx="8778240" cy="3248025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14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22719" r="11168" b="9898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33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 Black" pitchFamily="34" charset="0"/>
              </a:rPr>
              <a:t>Cartesian Coordinate Grid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t="5887" r="21294" b="16437"/>
          <a:stretch>
            <a:fillRect/>
          </a:stretch>
        </p:blipFill>
        <p:spPr bwMode="auto">
          <a:xfrm>
            <a:off x="609600" y="990600"/>
            <a:ext cx="769620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22719" r="11168" b="9898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15257" r="17001" b="35831"/>
          <a:stretch/>
        </p:blipFill>
        <p:spPr bwMode="auto">
          <a:xfrm>
            <a:off x="182880" y="182881"/>
            <a:ext cx="8778240" cy="3246118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244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Procedure </a:t>
            </a:r>
            <a:r>
              <a:rPr lang="en-US" sz="4800" dirty="0" err="1">
                <a:latin typeface="Arial Black" pitchFamily="34" charset="0"/>
              </a:rPr>
              <a:t>drawOval</a:t>
            </a:r>
            <a:endParaRPr lang="en-US" sz="4800" dirty="0">
              <a:latin typeface="Arial Black" pitchFamily="34" charset="0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52400" y="1003300"/>
            <a:ext cx="8839200" cy="156966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 err="1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drawOval</a:t>
            </a:r>
            <a:r>
              <a:rPr lang="en-US" sz="2800" dirty="0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(</a:t>
            </a:r>
            <a:r>
              <a:rPr lang="en-US" sz="2800" dirty="0" err="1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centerX</a:t>
            </a:r>
            <a:r>
              <a:rPr lang="en-US" sz="2800" dirty="0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, </a:t>
            </a:r>
            <a:r>
              <a:rPr lang="en-US" sz="2800" dirty="0" err="1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centerY</a:t>
            </a:r>
            <a:r>
              <a:rPr lang="en-US" sz="2800" dirty="0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, </a:t>
            </a:r>
            <a:r>
              <a:rPr lang="en-US" sz="2800" dirty="0" err="1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horizontalRadius</a:t>
            </a:r>
            <a:r>
              <a:rPr lang="en-US" sz="2800" dirty="0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, </a:t>
            </a:r>
            <a:r>
              <a:rPr lang="en-US" sz="2800" dirty="0" err="1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verticalRadius</a:t>
            </a:r>
            <a:r>
              <a:rPr lang="en-US" sz="2800" dirty="0">
                <a:latin typeface="Arial Narrow" panose="020B0606020202030204" pitchFamily="34" charset="0"/>
                <a:cs typeface="Consolas" panose="020B0609020204030204" pitchFamily="49" charset="0"/>
                <a:sym typeface="Symbol" pitchFamily="18" charset="2"/>
              </a:rPr>
              <a:t>)</a:t>
            </a:r>
          </a:p>
          <a:p>
            <a:pPr eaLnBrk="1" hangingPunct="1"/>
            <a:endParaRPr lang="en-US" sz="2000" dirty="0">
              <a:latin typeface="Arial Narrow" pitchFamily="34" charset="0"/>
              <a:sym typeface="Symbol" pitchFamily="18" charset="2"/>
            </a:endParaRPr>
          </a:p>
          <a:p>
            <a:pPr eaLnBrk="1" hangingPunct="1"/>
            <a:r>
              <a:rPr lang="en-US" sz="2400" dirty="0">
                <a:sym typeface="Symbol" pitchFamily="18" charset="2"/>
              </a:rPr>
              <a:t>The location of the oval is specified in its center (</a:t>
            </a:r>
            <a:r>
              <a:rPr lang="en-US" sz="2400" dirty="0" err="1">
                <a:sym typeface="Symbol" pitchFamily="18" charset="2"/>
              </a:rPr>
              <a:t>centerX,centerY</a:t>
            </a:r>
            <a:r>
              <a:rPr lang="en-US" sz="2400" dirty="0">
                <a:sym typeface="Symbol" pitchFamily="18" charset="2"/>
              </a:rPr>
              <a:t>) and the size is specified by the 2 radii.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28600" y="2743200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centerX, centerY 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4953000" y="4953000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h radius</a:t>
            </a:r>
          </a:p>
        </p:txBody>
      </p:sp>
      <p:sp>
        <p:nvSpPr>
          <p:cNvPr id="45062" name="Oval 7"/>
          <p:cNvSpPr>
            <a:spLocks noChangeArrowheads="1"/>
          </p:cNvSpPr>
          <p:nvPr/>
        </p:nvSpPr>
        <p:spPr bwMode="auto">
          <a:xfrm>
            <a:off x="4419600" y="48006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45063" name="Line 9"/>
          <p:cNvSpPr>
            <a:spLocks noChangeShapeType="1"/>
          </p:cNvSpPr>
          <p:nvPr/>
        </p:nvSpPr>
        <p:spPr bwMode="auto">
          <a:xfrm>
            <a:off x="4572000" y="4953000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4" name="Oval 13"/>
          <p:cNvSpPr>
            <a:spLocks noChangeArrowheads="1"/>
          </p:cNvSpPr>
          <p:nvPr/>
        </p:nvSpPr>
        <p:spPr bwMode="auto">
          <a:xfrm>
            <a:off x="1600200" y="3200400"/>
            <a:ext cx="5867400" cy="3505200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2057400" y="3200400"/>
            <a:ext cx="23622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6" name="Line 9"/>
          <p:cNvSpPr>
            <a:spLocks noChangeShapeType="1"/>
          </p:cNvSpPr>
          <p:nvPr/>
        </p:nvSpPr>
        <p:spPr bwMode="auto">
          <a:xfrm flipV="1">
            <a:off x="4572000" y="32004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Text Box 5"/>
          <p:cNvSpPr txBox="1">
            <a:spLocks noChangeArrowheads="1"/>
          </p:cNvSpPr>
          <p:nvPr/>
        </p:nvSpPr>
        <p:spPr bwMode="auto">
          <a:xfrm rot="-5400000">
            <a:off x="3840957" y="3702843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v radius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8" t="10909" r="26582" b="3689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8" t="10909" r="26582" b="3689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853438" y="0"/>
            <a:ext cx="628371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28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>
                <a:latin typeface="Arial Black" pitchFamily="34" charset="0"/>
              </a:rPr>
              <a:t>Drawing Arcs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52400" y="1168400"/>
            <a:ext cx="2286000" cy="4911725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457200" algn="l"/>
                <a:tab pos="693738" algn="l"/>
                <a:tab pos="1371600" algn="l"/>
                <a:tab pos="2065338" algn="l"/>
              </a:tabLst>
              <a:defRPr/>
            </a:pPr>
            <a:r>
              <a:rPr lang="en-US" sz="2600" dirty="0">
                <a:latin typeface="+mn-lt"/>
                <a:sym typeface="Symbol" pitchFamily="18" charset="2"/>
              </a:rPr>
              <a:t>An </a:t>
            </a:r>
            <a:r>
              <a:rPr lang="en-US" sz="2600" i="1" dirty="0">
                <a:latin typeface="+mn-lt"/>
                <a:sym typeface="Symbol" pitchFamily="18" charset="2"/>
              </a:rPr>
              <a:t>arc</a:t>
            </a:r>
            <a:r>
              <a:rPr lang="en-US" sz="2600" dirty="0">
                <a:latin typeface="+mn-lt"/>
                <a:sym typeface="Symbol" pitchFamily="18" charset="2"/>
              </a:rPr>
              <a:t> is a </a:t>
            </a:r>
            <a:r>
              <a:rPr lang="en-US" sz="2600" u="sng" dirty="0">
                <a:latin typeface="+mn-lt"/>
                <a:sym typeface="Symbol" pitchFamily="18" charset="2"/>
              </a:rPr>
              <a:t>piece</a:t>
            </a:r>
            <a:r>
              <a:rPr lang="en-US" sz="2600" dirty="0">
                <a:latin typeface="+mn-lt"/>
                <a:sym typeface="Symbol" pitchFamily="18" charset="2"/>
              </a:rPr>
              <a:t> of an </a:t>
            </a:r>
            <a:r>
              <a:rPr lang="en-US" sz="2600" i="1" dirty="0">
                <a:latin typeface="+mn-lt"/>
                <a:sym typeface="Symbol" pitchFamily="18" charset="2"/>
              </a:rPr>
              <a:t>oval</a:t>
            </a:r>
            <a:r>
              <a:rPr lang="en-US" sz="2600" dirty="0">
                <a:latin typeface="+mn-lt"/>
                <a:sym typeface="Symbol" pitchFamily="18" charset="2"/>
              </a:rPr>
              <a:t>.</a:t>
            </a:r>
          </a:p>
          <a:p>
            <a:pPr>
              <a:tabLst>
                <a:tab pos="457200" algn="l"/>
                <a:tab pos="693738" algn="l"/>
                <a:tab pos="1371600" algn="l"/>
                <a:tab pos="2065338" algn="l"/>
              </a:tabLst>
              <a:defRPr/>
            </a:pPr>
            <a:endParaRPr lang="en-US" sz="2600" dirty="0">
              <a:sym typeface="Symbol" pitchFamily="18" charset="2"/>
            </a:endParaRPr>
          </a:p>
          <a:p>
            <a:pPr>
              <a:tabLst>
                <a:tab pos="457200" algn="l"/>
                <a:tab pos="693738" algn="l"/>
                <a:tab pos="1371600" algn="l"/>
                <a:tab pos="2065338" algn="l"/>
              </a:tabLst>
              <a:defRPr/>
            </a:pPr>
            <a:r>
              <a:rPr lang="en-US" sz="2600" dirty="0">
                <a:sym typeface="Symbol" pitchFamily="18" charset="2"/>
              </a:rPr>
              <a:t>In order to draw an “arc” you need specify where the arc starts and where it stops.</a:t>
            </a:r>
          </a:p>
        </p:txBody>
      </p:sp>
      <p:pic>
        <p:nvPicPr>
          <p:cNvPr id="47108" name="Picture 5" descr="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0"/>
            <a:ext cx="5715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5257800" y="8382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 b="0">
                <a:solidFill>
                  <a:srgbClr val="0000FF"/>
                </a:solidFill>
                <a:latin typeface="Arial Black" pitchFamily="34" charset="0"/>
              </a:rPr>
              <a:t>0</a:t>
            </a:r>
            <a:r>
              <a:rPr lang="es-ES" sz="2400" b="0">
                <a:solidFill>
                  <a:srgbClr val="0000FF"/>
                </a:solidFill>
                <a:latin typeface="Arial Black" pitchFamily="34" charset="0"/>
                <a:cs typeface="Arial" charset="0"/>
              </a:rPr>
              <a:t>°, 36</a:t>
            </a:r>
            <a:r>
              <a:rPr lang="es-ES" sz="2400" b="0">
                <a:solidFill>
                  <a:srgbClr val="0000FF"/>
                </a:solidFill>
                <a:latin typeface="Arial Black" pitchFamily="34" charset="0"/>
              </a:rPr>
              <a:t>0°</a:t>
            </a:r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7086600" y="12192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>
                <a:solidFill>
                  <a:srgbClr val="FF0000"/>
                </a:solidFill>
              </a:rPr>
              <a:t>30</a:t>
            </a:r>
            <a:r>
              <a:rPr lang="es-ES" sz="2400">
                <a:solidFill>
                  <a:srgbClr val="FF0000"/>
                </a:solidFill>
                <a:cs typeface="Arial" charset="0"/>
              </a:rPr>
              <a:t>°</a:t>
            </a:r>
          </a:p>
        </p:txBody>
      </p:sp>
      <p:sp>
        <p:nvSpPr>
          <p:cNvPr id="47111" name="Text Box 8"/>
          <p:cNvSpPr txBox="1">
            <a:spLocks noChangeArrowheads="1"/>
          </p:cNvSpPr>
          <p:nvPr/>
        </p:nvSpPr>
        <p:spPr bwMode="auto">
          <a:xfrm>
            <a:off x="8077200" y="22098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>
                <a:solidFill>
                  <a:srgbClr val="FF0000"/>
                </a:solidFill>
              </a:rPr>
              <a:t>60</a:t>
            </a:r>
            <a:r>
              <a:rPr lang="es-ES" sz="2400">
                <a:solidFill>
                  <a:srgbClr val="FF0000"/>
                </a:solidFill>
                <a:cs typeface="Arial" charset="0"/>
              </a:rPr>
              <a:t>°</a:t>
            </a:r>
          </a:p>
        </p:txBody>
      </p:sp>
      <p:sp>
        <p:nvSpPr>
          <p:cNvPr id="47112" name="Text Box 9"/>
          <p:cNvSpPr txBox="1">
            <a:spLocks noChangeArrowheads="1"/>
          </p:cNvSpPr>
          <p:nvPr/>
        </p:nvSpPr>
        <p:spPr bwMode="auto">
          <a:xfrm>
            <a:off x="8458200" y="35814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 b="0">
                <a:solidFill>
                  <a:srgbClr val="0000FF"/>
                </a:solidFill>
                <a:latin typeface="Arial Black" pitchFamily="34" charset="0"/>
              </a:rPr>
              <a:t>90</a:t>
            </a:r>
            <a:r>
              <a:rPr lang="es-ES" sz="2400" b="0">
                <a:solidFill>
                  <a:srgbClr val="0000FF"/>
                </a:solidFill>
                <a:latin typeface="Arial Black" pitchFamily="34" charset="0"/>
                <a:cs typeface="Arial" charset="0"/>
              </a:rPr>
              <a:t>°</a:t>
            </a:r>
          </a:p>
        </p:txBody>
      </p:sp>
      <p:sp>
        <p:nvSpPr>
          <p:cNvPr id="47113" name="Text Box 10"/>
          <p:cNvSpPr txBox="1">
            <a:spLocks noChangeArrowheads="1"/>
          </p:cNvSpPr>
          <p:nvPr/>
        </p:nvSpPr>
        <p:spPr bwMode="auto">
          <a:xfrm>
            <a:off x="8077200" y="51054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>
                <a:solidFill>
                  <a:srgbClr val="FF0000"/>
                </a:solidFill>
              </a:rPr>
              <a:t>120</a:t>
            </a:r>
            <a:r>
              <a:rPr lang="es-ES" sz="2400">
                <a:solidFill>
                  <a:srgbClr val="FF0000"/>
                </a:solidFill>
                <a:cs typeface="Arial" charset="0"/>
              </a:rPr>
              <a:t>°</a:t>
            </a:r>
          </a:p>
        </p:txBody>
      </p:sp>
      <p:sp>
        <p:nvSpPr>
          <p:cNvPr id="47114" name="Text Box 11"/>
          <p:cNvSpPr txBox="1">
            <a:spLocks noChangeArrowheads="1"/>
          </p:cNvSpPr>
          <p:nvPr/>
        </p:nvSpPr>
        <p:spPr bwMode="auto">
          <a:xfrm>
            <a:off x="6934200" y="60960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>
                <a:solidFill>
                  <a:srgbClr val="FF0000"/>
                </a:solidFill>
              </a:rPr>
              <a:t>150</a:t>
            </a:r>
            <a:r>
              <a:rPr lang="es-ES" sz="2400">
                <a:solidFill>
                  <a:srgbClr val="FF0000"/>
                </a:solidFill>
                <a:cs typeface="Arial" charset="0"/>
              </a:rPr>
              <a:t>°</a:t>
            </a:r>
          </a:p>
        </p:txBody>
      </p:sp>
      <p:sp>
        <p:nvSpPr>
          <p:cNvPr id="47115" name="Text Box 12"/>
          <p:cNvSpPr txBox="1">
            <a:spLocks noChangeArrowheads="1"/>
          </p:cNvSpPr>
          <p:nvPr/>
        </p:nvSpPr>
        <p:spPr bwMode="auto">
          <a:xfrm>
            <a:off x="5486400" y="6400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 b="0">
                <a:solidFill>
                  <a:srgbClr val="0000FF"/>
                </a:solidFill>
                <a:latin typeface="Arial Black" pitchFamily="34" charset="0"/>
              </a:rPr>
              <a:t>180</a:t>
            </a:r>
            <a:r>
              <a:rPr lang="es-ES" sz="2400" b="0">
                <a:solidFill>
                  <a:srgbClr val="0000FF"/>
                </a:solidFill>
                <a:latin typeface="Arial Black" pitchFamily="34" charset="0"/>
                <a:cs typeface="Arial" charset="0"/>
              </a:rPr>
              <a:t>°</a:t>
            </a:r>
          </a:p>
        </p:txBody>
      </p:sp>
      <p:sp>
        <p:nvSpPr>
          <p:cNvPr id="47116" name="Text Box 13"/>
          <p:cNvSpPr txBox="1">
            <a:spLocks noChangeArrowheads="1"/>
          </p:cNvSpPr>
          <p:nvPr/>
        </p:nvSpPr>
        <p:spPr bwMode="auto">
          <a:xfrm>
            <a:off x="4114800" y="60960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>
                <a:solidFill>
                  <a:srgbClr val="FF0000"/>
                </a:solidFill>
              </a:rPr>
              <a:t>210</a:t>
            </a:r>
            <a:r>
              <a:rPr lang="es-ES" sz="2400">
                <a:solidFill>
                  <a:srgbClr val="FF0000"/>
                </a:solidFill>
                <a:cs typeface="Arial" charset="0"/>
              </a:rPr>
              <a:t>°</a:t>
            </a:r>
          </a:p>
        </p:txBody>
      </p:sp>
      <p:sp>
        <p:nvSpPr>
          <p:cNvPr id="47117" name="Text Box 14"/>
          <p:cNvSpPr txBox="1">
            <a:spLocks noChangeArrowheads="1"/>
          </p:cNvSpPr>
          <p:nvPr/>
        </p:nvSpPr>
        <p:spPr bwMode="auto">
          <a:xfrm>
            <a:off x="2914650" y="51054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>
                <a:solidFill>
                  <a:srgbClr val="FF0000"/>
                </a:solidFill>
              </a:rPr>
              <a:t>240</a:t>
            </a:r>
            <a:r>
              <a:rPr lang="es-ES" sz="2400">
                <a:solidFill>
                  <a:srgbClr val="FF0000"/>
                </a:solidFill>
                <a:cs typeface="Arial" charset="0"/>
              </a:rPr>
              <a:t>°</a:t>
            </a:r>
          </a:p>
        </p:txBody>
      </p:sp>
      <p:sp>
        <p:nvSpPr>
          <p:cNvPr id="47118" name="Text Box 16"/>
          <p:cNvSpPr txBox="1">
            <a:spLocks noChangeArrowheads="1"/>
          </p:cNvSpPr>
          <p:nvPr/>
        </p:nvSpPr>
        <p:spPr bwMode="auto">
          <a:xfrm>
            <a:off x="2500313" y="3581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 b="0">
                <a:solidFill>
                  <a:srgbClr val="0000FF"/>
                </a:solidFill>
                <a:latin typeface="Arial Black" pitchFamily="34" charset="0"/>
              </a:rPr>
              <a:t>270</a:t>
            </a:r>
            <a:r>
              <a:rPr lang="es-ES" sz="2400" b="0">
                <a:solidFill>
                  <a:srgbClr val="0000FF"/>
                </a:solidFill>
                <a:latin typeface="Arial Black" pitchFamily="34" charset="0"/>
                <a:cs typeface="Arial" charset="0"/>
              </a:rPr>
              <a:t>°</a:t>
            </a:r>
          </a:p>
        </p:txBody>
      </p:sp>
      <p:sp>
        <p:nvSpPr>
          <p:cNvPr id="47119" name="Text Box 17"/>
          <p:cNvSpPr txBox="1">
            <a:spLocks noChangeArrowheads="1"/>
          </p:cNvSpPr>
          <p:nvPr/>
        </p:nvSpPr>
        <p:spPr bwMode="auto">
          <a:xfrm>
            <a:off x="2971800" y="22098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>
                <a:solidFill>
                  <a:srgbClr val="FF0000"/>
                </a:solidFill>
              </a:rPr>
              <a:t>300</a:t>
            </a:r>
            <a:r>
              <a:rPr lang="es-ES" sz="2400">
                <a:solidFill>
                  <a:srgbClr val="FF0000"/>
                </a:solidFill>
                <a:cs typeface="Arial" charset="0"/>
              </a:rPr>
              <a:t>°</a:t>
            </a:r>
          </a:p>
        </p:txBody>
      </p:sp>
      <p:sp>
        <p:nvSpPr>
          <p:cNvPr id="47120" name="Text Box 18"/>
          <p:cNvSpPr txBox="1">
            <a:spLocks noChangeArrowheads="1"/>
          </p:cNvSpPr>
          <p:nvPr/>
        </p:nvSpPr>
        <p:spPr bwMode="auto">
          <a:xfrm>
            <a:off x="4038600" y="12192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>
                <a:solidFill>
                  <a:srgbClr val="FF0000"/>
                </a:solidFill>
              </a:rPr>
              <a:t>330</a:t>
            </a:r>
            <a:r>
              <a:rPr lang="es-ES" sz="2400">
                <a:solidFill>
                  <a:srgbClr val="FF0000"/>
                </a:solidFill>
                <a:cs typeface="Arial" charset="0"/>
              </a:rPr>
              <a:t>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Procedure </a:t>
            </a:r>
            <a:r>
              <a:rPr lang="en-US" sz="4800" dirty="0" err="1">
                <a:latin typeface="Arial Black" pitchFamily="34" charset="0"/>
              </a:rPr>
              <a:t>drawArc</a:t>
            </a:r>
            <a:endParaRPr lang="en-US" sz="4800" dirty="0">
              <a:latin typeface="Arial Black" pitchFamily="34" charset="0"/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76200" y="1003300"/>
            <a:ext cx="8991600" cy="1578894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 err="1">
                <a:latin typeface="Arial Narrow" panose="020B0606020202030204" pitchFamily="34" charset="0"/>
                <a:sym typeface="Symbol" pitchFamily="18" charset="2"/>
              </a:rPr>
              <a:t>drawArc</a:t>
            </a:r>
            <a:r>
              <a:rPr lang="en-US" sz="2400" dirty="0">
                <a:latin typeface="Arial Narrow" panose="020B0606020202030204" pitchFamily="34" charset="0"/>
                <a:sym typeface="Symbol" pitchFamily="18" charset="2"/>
              </a:rPr>
              <a:t>(</a:t>
            </a:r>
            <a:r>
              <a:rPr lang="en-US" sz="2400" dirty="0" err="1">
                <a:latin typeface="Arial Narrow" panose="020B0606020202030204" pitchFamily="34" charset="0"/>
                <a:sym typeface="Symbol" pitchFamily="18" charset="2"/>
              </a:rPr>
              <a:t>centerX</a:t>
            </a:r>
            <a:r>
              <a:rPr lang="en-US" sz="2400" dirty="0">
                <a:latin typeface="Arial Narrow" panose="020B0606020202030204" pitchFamily="34" charset="0"/>
                <a:sym typeface="Symbol" pitchFamily="18" charset="2"/>
              </a:rPr>
              <a:t>, </a:t>
            </a:r>
            <a:r>
              <a:rPr lang="en-US" sz="2400" dirty="0" err="1">
                <a:latin typeface="Arial Narrow" panose="020B0606020202030204" pitchFamily="34" charset="0"/>
                <a:sym typeface="Symbol" pitchFamily="18" charset="2"/>
              </a:rPr>
              <a:t>centerY</a:t>
            </a:r>
            <a:r>
              <a:rPr lang="en-US" sz="2400" dirty="0">
                <a:latin typeface="Arial Narrow" panose="020B0606020202030204" pitchFamily="34" charset="0"/>
                <a:sym typeface="Symbol" pitchFamily="18" charset="2"/>
              </a:rPr>
              <a:t>, horizontal radius, vertical radius, start, finish)</a:t>
            </a:r>
          </a:p>
          <a:p>
            <a:pPr eaLnBrk="1" hangingPunct="1">
              <a:lnSpc>
                <a:spcPct val="70000"/>
              </a:lnSpc>
            </a:pPr>
            <a:endParaRPr lang="en-US" dirty="0">
              <a:sym typeface="Symbol" pitchFamily="18" charset="2"/>
            </a:endParaRPr>
          </a:p>
          <a:p>
            <a:pPr eaLnBrk="1" hangingPunct="1"/>
            <a:r>
              <a:rPr lang="en-US" sz="2000" dirty="0">
                <a:sym typeface="Symbol" pitchFamily="18" charset="2"/>
              </a:rPr>
              <a:t>Draws part of an oval. The first </a:t>
            </a:r>
            <a:r>
              <a:rPr lang="en-US" sz="2000">
                <a:sym typeface="Symbol" pitchFamily="18" charset="2"/>
              </a:rPr>
              <a:t>4 arguments are </a:t>
            </a:r>
            <a:r>
              <a:rPr lang="en-US" sz="2000" dirty="0">
                <a:sym typeface="Symbol" pitchFamily="18" charset="2"/>
              </a:rPr>
              <a:t>the same as </a:t>
            </a:r>
            <a:r>
              <a:rPr lang="en-US" sz="2000" b="0" dirty="0" err="1">
                <a:latin typeface="Arial Black" pitchFamily="34" charset="0"/>
                <a:sym typeface="Symbol" pitchFamily="18" charset="2"/>
              </a:rPr>
              <a:t>drawOval</a:t>
            </a:r>
            <a:r>
              <a:rPr lang="en-US" sz="2000" b="0" dirty="0">
                <a:latin typeface="Arial Black" pitchFamily="34" charset="0"/>
                <a:sym typeface="Symbol" pitchFamily="18" charset="2"/>
              </a:rPr>
              <a:t>.</a:t>
            </a:r>
          </a:p>
          <a:p>
            <a:pPr eaLnBrk="1" hangingPunct="1"/>
            <a:r>
              <a:rPr lang="en-US" sz="2000" b="0" dirty="0">
                <a:latin typeface="Arial Black" pitchFamily="34" charset="0"/>
                <a:sym typeface="Symbol" pitchFamily="18" charset="2"/>
              </a:rPr>
              <a:t>start</a:t>
            </a:r>
            <a:r>
              <a:rPr lang="en-US" sz="2000" dirty="0">
                <a:sym typeface="Symbol" pitchFamily="18" charset="2"/>
              </a:rPr>
              <a:t> indicates the degree location of the beginning of the arc.</a:t>
            </a:r>
          </a:p>
          <a:p>
            <a:pPr eaLnBrk="1" hangingPunct="1"/>
            <a:r>
              <a:rPr lang="en-US" sz="2000" b="0" dirty="0">
                <a:latin typeface="Arial Black" pitchFamily="34" charset="0"/>
                <a:sym typeface="Symbol" pitchFamily="18" charset="2"/>
              </a:rPr>
              <a:t>finish</a:t>
            </a:r>
            <a:r>
              <a:rPr lang="en-US" sz="2000" dirty="0">
                <a:sym typeface="Symbol" pitchFamily="18" charset="2"/>
              </a:rPr>
              <a:t> indicates the degree location of the end of the arc.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28600" y="2667000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centerX, centerY </a:t>
            </a:r>
          </a:p>
        </p:txBody>
      </p:sp>
      <p:sp>
        <p:nvSpPr>
          <p:cNvPr id="48133" name="Oval 13"/>
          <p:cNvSpPr>
            <a:spLocks noChangeArrowheads="1"/>
          </p:cNvSpPr>
          <p:nvPr/>
        </p:nvSpPr>
        <p:spPr bwMode="auto">
          <a:xfrm>
            <a:off x="1600200" y="3124200"/>
            <a:ext cx="5867400" cy="3505200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8134" name="Line 35"/>
          <p:cNvSpPr>
            <a:spLocks noChangeShapeType="1"/>
          </p:cNvSpPr>
          <p:nvPr/>
        </p:nvSpPr>
        <p:spPr bwMode="auto">
          <a:xfrm>
            <a:off x="2057400" y="3124200"/>
            <a:ext cx="23622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5" name="Rectangle 38"/>
          <p:cNvSpPr>
            <a:spLocks noChangeArrowheads="1"/>
          </p:cNvSpPr>
          <p:nvPr/>
        </p:nvSpPr>
        <p:spPr bwMode="auto">
          <a:xfrm>
            <a:off x="1524000" y="4876800"/>
            <a:ext cx="30480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Oval 7"/>
          <p:cNvSpPr>
            <a:spLocks noChangeArrowheads="1"/>
          </p:cNvSpPr>
          <p:nvPr/>
        </p:nvSpPr>
        <p:spPr bwMode="auto">
          <a:xfrm>
            <a:off x="4419600" y="47244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48137" name="Oval 7"/>
          <p:cNvSpPr>
            <a:spLocks noChangeArrowheads="1"/>
          </p:cNvSpPr>
          <p:nvPr/>
        </p:nvSpPr>
        <p:spPr bwMode="auto">
          <a:xfrm>
            <a:off x="1524000" y="4800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48138" name="Text Box 5"/>
          <p:cNvSpPr txBox="1">
            <a:spLocks noChangeArrowheads="1"/>
          </p:cNvSpPr>
          <p:nvPr/>
        </p:nvSpPr>
        <p:spPr bwMode="auto">
          <a:xfrm>
            <a:off x="990600" y="48768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start</a:t>
            </a:r>
          </a:p>
        </p:txBody>
      </p:sp>
      <p:sp>
        <p:nvSpPr>
          <p:cNvPr id="48139" name="Text Box 5"/>
          <p:cNvSpPr txBox="1">
            <a:spLocks noChangeArrowheads="1"/>
          </p:cNvSpPr>
          <p:nvPr/>
        </p:nvSpPr>
        <p:spPr bwMode="auto">
          <a:xfrm>
            <a:off x="3276600" y="6338888"/>
            <a:ext cx="137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finish</a:t>
            </a:r>
          </a:p>
        </p:txBody>
      </p:sp>
      <p:sp>
        <p:nvSpPr>
          <p:cNvPr id="48140" name="Oval 7"/>
          <p:cNvSpPr>
            <a:spLocks noChangeArrowheads="1"/>
          </p:cNvSpPr>
          <p:nvPr/>
        </p:nvSpPr>
        <p:spPr bwMode="auto">
          <a:xfrm>
            <a:off x="4495800" y="6553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48141" name="Text Box 5"/>
          <p:cNvSpPr txBox="1">
            <a:spLocks noChangeArrowheads="1"/>
          </p:cNvSpPr>
          <p:nvPr/>
        </p:nvSpPr>
        <p:spPr bwMode="auto">
          <a:xfrm>
            <a:off x="4953000" y="4876800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h radius</a:t>
            </a:r>
          </a:p>
        </p:txBody>
      </p:sp>
      <p:sp>
        <p:nvSpPr>
          <p:cNvPr id="48142" name="Line 9"/>
          <p:cNvSpPr>
            <a:spLocks noChangeShapeType="1"/>
          </p:cNvSpPr>
          <p:nvPr/>
        </p:nvSpPr>
        <p:spPr bwMode="auto">
          <a:xfrm>
            <a:off x="4572000" y="4876800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3" name="Line 9"/>
          <p:cNvSpPr>
            <a:spLocks noChangeShapeType="1"/>
          </p:cNvSpPr>
          <p:nvPr/>
        </p:nvSpPr>
        <p:spPr bwMode="auto">
          <a:xfrm flipV="1">
            <a:off x="4572000" y="31242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5"/>
          <p:cNvSpPr txBox="1">
            <a:spLocks noChangeArrowheads="1"/>
          </p:cNvSpPr>
          <p:nvPr/>
        </p:nvSpPr>
        <p:spPr bwMode="auto">
          <a:xfrm rot="-5400000">
            <a:off x="3840957" y="3626643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v radius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24778" r="16529" b="10056"/>
          <a:stretch/>
        </p:blipFill>
        <p:spPr bwMode="auto">
          <a:xfrm>
            <a:off x="182878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787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47472"/>
            <a:ext cx="8961120" cy="61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32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Argument Sequence </a:t>
            </a:r>
            <a:r>
              <a:rPr lang="en-US" sz="4800" i="1" dirty="0">
                <a:latin typeface="Arial" panose="020B0604020202020204" pitchFamily="34" charset="0"/>
                <a:cs typeface="Arial" panose="020B0604020202020204" pitchFamily="34" charset="0"/>
              </a:rPr>
              <a:t>Again</a:t>
            </a:r>
          </a:p>
        </p:txBody>
      </p:sp>
      <p:sp>
        <p:nvSpPr>
          <p:cNvPr id="51203" name="Oval 13"/>
          <p:cNvSpPr>
            <a:spLocks noChangeArrowheads="1"/>
          </p:cNvSpPr>
          <p:nvPr/>
        </p:nvSpPr>
        <p:spPr bwMode="auto">
          <a:xfrm>
            <a:off x="1600200" y="3124200"/>
            <a:ext cx="5867400" cy="3505200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4" name="Rectangle 11"/>
          <p:cNvSpPr>
            <a:spLocks noChangeArrowheads="1"/>
          </p:cNvSpPr>
          <p:nvPr/>
        </p:nvSpPr>
        <p:spPr bwMode="auto">
          <a:xfrm>
            <a:off x="1447800" y="3048000"/>
            <a:ext cx="6553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05" name="Oval 7"/>
          <p:cNvSpPr>
            <a:spLocks noChangeArrowheads="1"/>
          </p:cNvSpPr>
          <p:nvPr/>
        </p:nvSpPr>
        <p:spPr bwMode="auto">
          <a:xfrm>
            <a:off x="1524000" y="4800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51206" name="Line 8"/>
          <p:cNvSpPr>
            <a:spLocks noChangeShapeType="1"/>
          </p:cNvSpPr>
          <p:nvPr/>
        </p:nvSpPr>
        <p:spPr bwMode="auto">
          <a:xfrm flipH="1">
            <a:off x="4800600" y="4343400"/>
            <a:ext cx="1981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7" name="Text Box 4"/>
          <p:cNvSpPr txBox="1">
            <a:spLocks noChangeArrowheads="1"/>
          </p:cNvSpPr>
          <p:nvPr/>
        </p:nvSpPr>
        <p:spPr bwMode="auto">
          <a:xfrm>
            <a:off x="5257800" y="3886200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centerX, centerY </a:t>
            </a:r>
          </a:p>
        </p:txBody>
      </p:sp>
      <p:sp>
        <p:nvSpPr>
          <p:cNvPr id="51208" name="Text Box 5"/>
          <p:cNvSpPr txBox="1">
            <a:spLocks noChangeArrowheads="1"/>
          </p:cNvSpPr>
          <p:nvPr/>
        </p:nvSpPr>
        <p:spPr bwMode="auto">
          <a:xfrm>
            <a:off x="990600" y="43434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solidFill>
                  <a:srgbClr val="FF0000"/>
                </a:solidFill>
                <a:latin typeface="Arial Black" pitchFamily="34" charset="0"/>
              </a:rPr>
              <a:t>finish</a:t>
            </a:r>
          </a:p>
        </p:txBody>
      </p:sp>
      <p:sp>
        <p:nvSpPr>
          <p:cNvPr id="51209" name="Rectangle 17"/>
          <p:cNvSpPr>
            <a:spLocks noChangeArrowheads="1"/>
          </p:cNvSpPr>
          <p:nvPr/>
        </p:nvSpPr>
        <p:spPr bwMode="auto">
          <a:xfrm>
            <a:off x="4572000" y="4876800"/>
            <a:ext cx="32766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Oval 7"/>
          <p:cNvSpPr>
            <a:spLocks noChangeArrowheads="1"/>
          </p:cNvSpPr>
          <p:nvPr/>
        </p:nvSpPr>
        <p:spPr bwMode="auto">
          <a:xfrm>
            <a:off x="4419600" y="47244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51211" name="Oval 7"/>
          <p:cNvSpPr>
            <a:spLocks noChangeArrowheads="1"/>
          </p:cNvSpPr>
          <p:nvPr/>
        </p:nvSpPr>
        <p:spPr bwMode="auto">
          <a:xfrm>
            <a:off x="4495800" y="6553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51212" name="Text Box 5"/>
          <p:cNvSpPr txBox="1">
            <a:spLocks noChangeArrowheads="1"/>
          </p:cNvSpPr>
          <p:nvPr/>
        </p:nvSpPr>
        <p:spPr bwMode="auto">
          <a:xfrm>
            <a:off x="3352800" y="59436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solidFill>
                  <a:srgbClr val="FF0000"/>
                </a:solidFill>
                <a:latin typeface="Arial Black" pitchFamily="34" charset="0"/>
              </a:rPr>
              <a:t>start</a:t>
            </a:r>
          </a:p>
        </p:txBody>
      </p:sp>
      <p:sp>
        <p:nvSpPr>
          <p:cNvPr id="51213" name="Text Box 5"/>
          <p:cNvSpPr txBox="1">
            <a:spLocks noChangeArrowheads="1"/>
          </p:cNvSpPr>
          <p:nvPr/>
        </p:nvSpPr>
        <p:spPr bwMode="auto">
          <a:xfrm rot="-5400000">
            <a:off x="3840957" y="5379243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v radius</a:t>
            </a:r>
          </a:p>
        </p:txBody>
      </p:sp>
      <p:sp>
        <p:nvSpPr>
          <p:cNvPr id="51214" name="Line 9"/>
          <p:cNvSpPr>
            <a:spLocks noChangeShapeType="1"/>
          </p:cNvSpPr>
          <p:nvPr/>
        </p:nvSpPr>
        <p:spPr bwMode="auto">
          <a:xfrm flipV="1">
            <a:off x="4572000" y="48768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5" name="Line 9"/>
          <p:cNvSpPr>
            <a:spLocks noChangeShapeType="1"/>
          </p:cNvSpPr>
          <p:nvPr/>
        </p:nvSpPr>
        <p:spPr bwMode="auto">
          <a:xfrm>
            <a:off x="1600200" y="4876800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6" name="Text Box 5"/>
          <p:cNvSpPr txBox="1">
            <a:spLocks noChangeArrowheads="1"/>
          </p:cNvSpPr>
          <p:nvPr/>
        </p:nvSpPr>
        <p:spPr bwMode="auto">
          <a:xfrm>
            <a:off x="2286000" y="4876800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>
                <a:latin typeface="Arial Black" pitchFamily="34" charset="0"/>
              </a:rPr>
              <a:t>h radius</a:t>
            </a:r>
          </a:p>
        </p:txBody>
      </p:sp>
      <p:sp>
        <p:nvSpPr>
          <p:cNvPr id="51217" name="Text Box 3"/>
          <p:cNvSpPr txBox="1">
            <a:spLocks noChangeArrowheads="1"/>
          </p:cNvSpPr>
          <p:nvPr/>
        </p:nvSpPr>
        <p:spPr bwMode="auto">
          <a:xfrm>
            <a:off x="76200" y="990600"/>
            <a:ext cx="8991600" cy="2828467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 err="1">
                <a:latin typeface="Arial Narrow" panose="020B0606020202030204" pitchFamily="34" charset="0"/>
                <a:sym typeface="Symbol" pitchFamily="18" charset="2"/>
              </a:rPr>
              <a:t>drawArc</a:t>
            </a:r>
            <a:r>
              <a:rPr lang="en-US" sz="2400" dirty="0">
                <a:latin typeface="Arial Narrow" panose="020B0606020202030204" pitchFamily="34" charset="0"/>
                <a:sym typeface="Symbol" pitchFamily="18" charset="2"/>
              </a:rPr>
              <a:t>(</a:t>
            </a:r>
            <a:r>
              <a:rPr lang="en-US" sz="2400" dirty="0" err="1">
                <a:latin typeface="Arial Narrow" panose="020B0606020202030204" pitchFamily="34" charset="0"/>
                <a:sym typeface="Symbol" pitchFamily="18" charset="2"/>
              </a:rPr>
              <a:t>centerX</a:t>
            </a:r>
            <a:r>
              <a:rPr lang="en-US" sz="2400" dirty="0">
                <a:latin typeface="Arial Narrow" panose="020B0606020202030204" pitchFamily="34" charset="0"/>
                <a:sym typeface="Symbol" pitchFamily="18" charset="2"/>
              </a:rPr>
              <a:t>, </a:t>
            </a:r>
            <a:r>
              <a:rPr lang="en-US" sz="2400" dirty="0" err="1">
                <a:latin typeface="Arial Narrow" panose="020B0606020202030204" pitchFamily="34" charset="0"/>
                <a:sym typeface="Symbol" pitchFamily="18" charset="2"/>
              </a:rPr>
              <a:t>centerY</a:t>
            </a:r>
            <a:r>
              <a:rPr lang="en-US" sz="2400" dirty="0">
                <a:latin typeface="Arial Narrow" panose="020B0606020202030204" pitchFamily="34" charset="0"/>
                <a:sym typeface="Symbol" pitchFamily="18" charset="2"/>
              </a:rPr>
              <a:t>, horizontal radius, vertical radius, start, finish)</a:t>
            </a:r>
          </a:p>
          <a:p>
            <a:pPr eaLnBrk="1" hangingPunct="1">
              <a:lnSpc>
                <a:spcPct val="70000"/>
              </a:lnSpc>
            </a:pPr>
            <a:endParaRPr lang="en-US" sz="1400" dirty="0">
              <a:sym typeface="Symbol" pitchFamily="18" charset="2"/>
            </a:endParaRPr>
          </a:p>
          <a:p>
            <a:pPr eaLnBrk="1" hangingPunct="1"/>
            <a:r>
              <a:rPr lang="en-US" sz="2800" b="0" u="sng" dirty="0">
                <a:latin typeface="Arial Black" pitchFamily="34" charset="0"/>
                <a:sym typeface="Symbol" pitchFamily="18" charset="2"/>
              </a:rPr>
              <a:t>Argument sequence is VERY significant !!!!!!!</a:t>
            </a:r>
            <a:r>
              <a:rPr lang="en-US" sz="2800" dirty="0">
                <a:sym typeface="Symbol" pitchFamily="18" charset="2"/>
              </a:rPr>
              <a:t>  </a:t>
            </a:r>
          </a:p>
          <a:p>
            <a:pPr eaLnBrk="1" hangingPunct="1"/>
            <a:endParaRPr lang="en-US" sz="1400" dirty="0">
              <a:sym typeface="Symbol" pitchFamily="18" charset="2"/>
            </a:endParaRPr>
          </a:p>
          <a:p>
            <a:pPr eaLnBrk="1" hangingPunct="1"/>
            <a:r>
              <a:rPr lang="en-US" sz="2200" dirty="0">
                <a:sym typeface="Symbol" pitchFamily="18" charset="2"/>
              </a:rPr>
              <a:t>Simply switching the order of the </a:t>
            </a:r>
            <a:r>
              <a:rPr lang="en-US" sz="2200" b="0" dirty="0">
                <a:latin typeface="Arial Black" pitchFamily="34" charset="0"/>
                <a:sym typeface="Symbol" pitchFamily="18" charset="2"/>
              </a:rPr>
              <a:t>start</a:t>
            </a:r>
            <a:r>
              <a:rPr lang="en-US" sz="2200" dirty="0">
                <a:sym typeface="Symbol" pitchFamily="18" charset="2"/>
              </a:rPr>
              <a:t> and </a:t>
            </a:r>
            <a:r>
              <a:rPr lang="en-US" sz="2200" b="0" dirty="0">
                <a:latin typeface="Arial Black" pitchFamily="34" charset="0"/>
                <a:sym typeface="Symbol" pitchFamily="18" charset="2"/>
              </a:rPr>
              <a:t>finish</a:t>
            </a:r>
            <a:r>
              <a:rPr lang="en-US" sz="2200" dirty="0">
                <a:sym typeface="Symbol" pitchFamily="18" charset="2"/>
              </a:rPr>
              <a:t> arguments causes a completely different arc to be drawn.  </a:t>
            </a:r>
          </a:p>
          <a:p>
            <a:pPr eaLnBrk="1" hangingPunct="1"/>
            <a:endParaRPr lang="en-US" sz="1400" dirty="0">
              <a:sym typeface="Symbol" pitchFamily="18" charset="2"/>
            </a:endParaRPr>
          </a:p>
          <a:p>
            <a:pPr eaLnBrk="1" hangingPunct="1"/>
            <a:r>
              <a:rPr lang="en-US" sz="2200" dirty="0">
                <a:sym typeface="Symbol" pitchFamily="18" charset="2"/>
              </a:rPr>
              <a:t>The next program will graphically demonstrate what happens when arguments are out of order.</a:t>
            </a:r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4191000" y="6324600"/>
            <a:ext cx="3048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" t="15227" r="8242" b="14632"/>
          <a:stretch/>
        </p:blipFill>
        <p:spPr bwMode="auto">
          <a:xfrm>
            <a:off x="182878" y="182879"/>
            <a:ext cx="822960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96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pPr eaLnBrk="1" hangingPunct="1"/>
            <a:r>
              <a:rPr lang="en-US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Typical Computer Graphics Window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295400"/>
            <a:ext cx="8961120" cy="51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81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439" y="347471"/>
            <a:ext cx="8961119" cy="61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83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0" t="45573" r="36305" b="18060"/>
          <a:stretch/>
        </p:blipFill>
        <p:spPr bwMode="auto">
          <a:xfrm>
            <a:off x="4791838" y="1280161"/>
            <a:ext cx="4114799" cy="22860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t="54912" r="52266" b="17347"/>
          <a:stretch/>
        </p:blipFill>
        <p:spPr bwMode="auto">
          <a:xfrm>
            <a:off x="223075" y="1280161"/>
            <a:ext cx="4114800" cy="22860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55" y="3809999"/>
            <a:ext cx="4428208" cy="3044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" y="3809999"/>
            <a:ext cx="4428208" cy="3044952"/>
          </a:xfrm>
          <a:prstGeom prst="rect">
            <a:avLst/>
          </a:prstGeom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00" dirty="0">
                <a:solidFill>
                  <a:schemeClr val="bg1"/>
                </a:solidFill>
              </a:rPr>
              <a:t>Argument Sequence Matters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rgbClr val="FF99CC"/>
                </a:solidFill>
              </a:rPr>
              <a:t>GraphicsLibrary10.py</a:t>
            </a:r>
            <a:r>
              <a:rPr lang="en-US" sz="2800" dirty="0">
                <a:solidFill>
                  <a:srgbClr val="FF8080"/>
                </a:solidFill>
              </a:rPr>
              <a:t>  </a:t>
            </a:r>
            <a:r>
              <a:rPr lang="en-US" sz="2800" dirty="0">
                <a:solidFill>
                  <a:srgbClr val="CECEEF"/>
                </a:solidFill>
              </a:rPr>
              <a:t>vs.</a:t>
            </a:r>
            <a:r>
              <a:rPr lang="en-US" sz="2800" dirty="0">
                <a:solidFill>
                  <a:srgbClr val="0000FF"/>
                </a:solidFill>
              </a:rPr>
              <a:t>  </a:t>
            </a:r>
            <a:r>
              <a:rPr lang="en-US" sz="2800" dirty="0">
                <a:solidFill>
                  <a:srgbClr val="FF99CC"/>
                </a:solidFill>
              </a:rPr>
              <a:t>GraphicsLibrary11.py</a:t>
            </a:r>
          </a:p>
        </p:txBody>
      </p:sp>
    </p:spTree>
    <p:extLst>
      <p:ext uri="{BB962C8B-B14F-4D97-AF65-F5344CB8AC3E}">
        <p14:creationId xmlns:p14="http://schemas.microsoft.com/office/powerpoint/2010/main" val="859267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WordArt 2"/>
          <p:cNvSpPr>
            <a:spLocks noChangeArrowheads="1" noChangeShapeType="1" noTextEdit="1"/>
          </p:cNvSpPr>
          <p:nvPr/>
        </p:nvSpPr>
        <p:spPr bwMode="auto">
          <a:xfrm>
            <a:off x="457200" y="1371600"/>
            <a:ext cx="83058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Drawing </a:t>
            </a:r>
          </a:p>
        </p:txBody>
      </p:sp>
      <p:sp>
        <p:nvSpPr>
          <p:cNvPr id="31747" name="WordArt 2"/>
          <p:cNvSpPr>
            <a:spLocks noChangeArrowheads="1" noChangeShapeType="1" noTextEdit="1"/>
          </p:cNvSpPr>
          <p:nvPr/>
        </p:nvSpPr>
        <p:spPr bwMode="auto">
          <a:xfrm>
            <a:off x="457200" y="3733800"/>
            <a:ext cx="83058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Polygons</a:t>
            </a:r>
          </a:p>
        </p:txBody>
      </p:sp>
      <p:sp>
        <p:nvSpPr>
          <p:cNvPr id="3174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6.6</a:t>
            </a:r>
          </a:p>
        </p:txBody>
      </p:sp>
    </p:spTree>
    <p:extLst>
      <p:ext uri="{BB962C8B-B14F-4D97-AF65-F5344CB8AC3E}">
        <p14:creationId xmlns:p14="http://schemas.microsoft.com/office/powerpoint/2010/main" val="4081051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" t="10012" r="5344" b="7564"/>
          <a:stretch/>
        </p:blipFill>
        <p:spPr bwMode="auto">
          <a:xfrm>
            <a:off x="182880" y="182880"/>
            <a:ext cx="877823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03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" t="10012" r="5344" b="7564"/>
          <a:stretch/>
        </p:blipFill>
        <p:spPr bwMode="auto">
          <a:xfrm>
            <a:off x="182880" y="182880"/>
            <a:ext cx="877823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-1"/>
            <a:ext cx="8534400" cy="48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82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" t="10012" r="5344" b="7564"/>
          <a:stretch/>
        </p:blipFill>
        <p:spPr bwMode="auto">
          <a:xfrm>
            <a:off x="182880" y="182880"/>
            <a:ext cx="877823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-1"/>
            <a:ext cx="8534400" cy="48641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9808" y="502920"/>
            <a:ext cx="6309360" cy="2747963"/>
            <a:chOff x="758825" y="528637"/>
            <a:chExt cx="6254750" cy="2747963"/>
          </a:xfrm>
        </p:grpSpPr>
        <p:sp>
          <p:nvSpPr>
            <p:cNvPr id="11" name="TextBox 10"/>
            <p:cNvSpPr txBox="1"/>
            <p:nvPr/>
          </p:nvSpPr>
          <p:spPr>
            <a:xfrm>
              <a:off x="3273425" y="528637"/>
              <a:ext cx="1298575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500,100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5000" y="1362075"/>
              <a:ext cx="1298575" cy="461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800,200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9600" y="2814637"/>
              <a:ext cx="1298575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600,400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0425" y="2814637"/>
              <a:ext cx="1298575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400,400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8825" y="1366837"/>
              <a:ext cx="1298575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200,200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816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" t="10012" r="5344" b="7564"/>
          <a:stretch/>
        </p:blipFill>
        <p:spPr bwMode="auto">
          <a:xfrm>
            <a:off x="182880" y="182880"/>
            <a:ext cx="877823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-1"/>
            <a:ext cx="8534400" cy="48641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1179576"/>
            <a:ext cx="14702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1000,200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80960" y="2606040"/>
            <a:ext cx="14532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1100,400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30368" y="2606040"/>
            <a:ext cx="12987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900,400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4038600"/>
            <a:ext cx="14702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1000,600</a:t>
            </a:r>
          </a:p>
        </p:txBody>
      </p:sp>
    </p:spTree>
    <p:extLst>
      <p:ext uri="{BB962C8B-B14F-4D97-AF65-F5344CB8AC3E}">
        <p14:creationId xmlns:p14="http://schemas.microsoft.com/office/powerpoint/2010/main" val="3425774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13205" r="5226" b="2186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628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13205" r="5226" b="2186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8404" y="-1"/>
            <a:ext cx="8535596" cy="48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08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13205" r="5226" b="2186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8404" y="-1"/>
            <a:ext cx="8535596" cy="486417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49808" y="502920"/>
            <a:ext cx="6309360" cy="2747963"/>
            <a:chOff x="758825" y="528637"/>
            <a:chExt cx="6254750" cy="2747963"/>
          </a:xfrm>
        </p:grpSpPr>
        <p:sp>
          <p:nvSpPr>
            <p:cNvPr id="12" name="TextBox 11"/>
            <p:cNvSpPr txBox="1"/>
            <p:nvPr/>
          </p:nvSpPr>
          <p:spPr>
            <a:xfrm>
              <a:off x="3273425" y="528637"/>
              <a:ext cx="1298575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500,100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5000" y="1362075"/>
              <a:ext cx="1298575" cy="461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800,200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19600" y="2814637"/>
              <a:ext cx="1298575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600,400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30425" y="2814637"/>
              <a:ext cx="1298575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400,400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8825" y="1366837"/>
              <a:ext cx="1298575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n-lt"/>
                </a:rPr>
                <a:t>200,200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78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pPr eaLnBrk="1" hangingPunct="1"/>
            <a:r>
              <a:rPr lang="en-US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Typical Computer Graphics Window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295400"/>
            <a:ext cx="8961120" cy="5107386"/>
          </a:xfrm>
          <a:prstGeom prst="rect">
            <a:avLst/>
          </a:prstGeom>
        </p:spPr>
      </p:pic>
      <p:sp>
        <p:nvSpPr>
          <p:cNvPr id="6" name="WordArt 8"/>
          <p:cNvSpPr>
            <a:spLocks noChangeArrowheads="1" noChangeShapeType="1" noTextEdit="1"/>
          </p:cNvSpPr>
          <p:nvPr/>
        </p:nvSpPr>
        <p:spPr bwMode="auto">
          <a:xfrm>
            <a:off x="2667000" y="2515593"/>
            <a:ext cx="3810000" cy="2667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9852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NOTE:</a:t>
            </a:r>
          </a:p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The “origin”</a:t>
            </a:r>
          </a:p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is in the top-</a:t>
            </a:r>
          </a:p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left corner.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flipH="1" flipV="1">
            <a:off x="1371600" y="2057400"/>
            <a:ext cx="1981200" cy="1143000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899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13205" r="5226" b="2186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8404" y="-1"/>
            <a:ext cx="8535596" cy="48641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179576"/>
            <a:ext cx="14702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1000,200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2606040"/>
            <a:ext cx="14532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1100,400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0368" y="2606040"/>
            <a:ext cx="12987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900,400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0" y="4038600"/>
            <a:ext cx="14702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1000,600</a:t>
            </a:r>
          </a:p>
        </p:txBody>
      </p:sp>
    </p:spTree>
    <p:extLst>
      <p:ext uri="{BB962C8B-B14F-4D97-AF65-F5344CB8AC3E}">
        <p14:creationId xmlns:p14="http://schemas.microsoft.com/office/powerpoint/2010/main" val="3829115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7" t="53447" r="51440" b="10323"/>
          <a:stretch/>
        </p:blipFill>
        <p:spPr bwMode="auto">
          <a:xfrm>
            <a:off x="2688336" y="2916936"/>
            <a:ext cx="3685032" cy="38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 b="1" spc="-100" dirty="0">
                <a:latin typeface="Arial" panose="020B0604020202020204" pitchFamily="34" charset="0"/>
                <a:cs typeface="Arial" panose="020B0604020202020204" pitchFamily="34" charset="0"/>
              </a:rPr>
              <a:t>Procedure </a:t>
            </a:r>
            <a:r>
              <a:rPr lang="en-US" sz="4800" b="1" spc="-100" dirty="0" err="1">
                <a:latin typeface="Arial" panose="020B0604020202020204" pitchFamily="34" charset="0"/>
                <a:cs typeface="Arial" panose="020B0604020202020204" pitchFamily="34" charset="0"/>
              </a:rPr>
              <a:t>drawRegularPolygon</a:t>
            </a:r>
            <a:endParaRPr lang="en-US" sz="4800" b="1" spc="-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4572000" y="4800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0" dirty="0">
                <a:solidFill>
                  <a:srgbClr val="0000FF"/>
                </a:solidFill>
              </a:rPr>
              <a:t>radius</a:t>
            </a:r>
          </a:p>
        </p:txBody>
      </p:sp>
      <p:sp>
        <p:nvSpPr>
          <p:cNvPr id="39942" name="Oval 7"/>
          <p:cNvSpPr>
            <a:spLocks noChangeArrowheads="1"/>
          </p:cNvSpPr>
          <p:nvPr/>
        </p:nvSpPr>
        <p:spPr bwMode="auto">
          <a:xfrm>
            <a:off x="4495800" y="474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39943" name="Line 9"/>
          <p:cNvSpPr>
            <a:spLocks noChangeShapeType="1"/>
          </p:cNvSpPr>
          <p:nvPr/>
        </p:nvSpPr>
        <p:spPr bwMode="auto">
          <a:xfrm>
            <a:off x="4572000" y="4821238"/>
            <a:ext cx="1828800" cy="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Oval 13"/>
          <p:cNvSpPr>
            <a:spLocks noChangeArrowheads="1"/>
          </p:cNvSpPr>
          <p:nvPr/>
        </p:nvSpPr>
        <p:spPr bwMode="auto">
          <a:xfrm>
            <a:off x="2667000" y="2971800"/>
            <a:ext cx="3733800" cy="3733800"/>
          </a:xfrm>
          <a:prstGeom prst="ellipse">
            <a:avLst/>
          </a:prstGeom>
          <a:noFill/>
          <a:ln w="5715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1524000" y="3414713"/>
            <a:ext cx="2971800" cy="13858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2895600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 dirty="0" err="1"/>
              <a:t>centerX</a:t>
            </a:r>
            <a:r>
              <a:rPr lang="en-US" sz="2800" b="0" dirty="0"/>
              <a:t>, </a:t>
            </a:r>
            <a:r>
              <a:rPr lang="en-US" sz="2800" b="0" dirty="0" err="1"/>
              <a:t>centerY</a:t>
            </a:r>
            <a:r>
              <a:rPr lang="en-US" sz="2800" b="0" dirty="0"/>
              <a:t> 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52400" y="1003300"/>
            <a:ext cx="8839200" cy="1754326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spc="-3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drawRegularPolygon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sz="2800" spc="-3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centerX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en-US" sz="2800" spc="-3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centerY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 radius, </a:t>
            </a:r>
            <a:r>
              <a:rPr lang="en-US" sz="2800" spc="-3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numSides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10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sym typeface="Symbol" pitchFamily="18" charset="2"/>
              </a:rPr>
              <a:t>The first 3 arguments for </a:t>
            </a:r>
            <a:r>
              <a:rPr lang="en-US" sz="2400" b="0" dirty="0" err="1">
                <a:sym typeface="Symbol" pitchFamily="18" charset="2"/>
              </a:rPr>
              <a:t>drawRegularPolygon</a:t>
            </a:r>
            <a:r>
              <a:rPr lang="en-US" sz="2400" dirty="0">
                <a:latin typeface="Arial" charset="0"/>
                <a:sym typeface="Symbol" pitchFamily="18" charset="2"/>
              </a:rPr>
              <a:t> are the same as </a:t>
            </a:r>
            <a:r>
              <a:rPr lang="en-US" sz="2400" b="0" dirty="0" err="1">
                <a:sym typeface="Symbol" pitchFamily="18" charset="2"/>
              </a:rPr>
              <a:t>drawCircle</a:t>
            </a:r>
            <a:r>
              <a:rPr lang="en-US" sz="2400" b="0" dirty="0"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1000" dirty="0">
              <a:latin typeface="Arial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sym typeface="Symbol" pitchFamily="18" charset="2"/>
              </a:rPr>
              <a:t>The last argument indicates the number of sides.</a:t>
            </a:r>
          </a:p>
        </p:txBody>
      </p:sp>
      <p:pic>
        <p:nvPicPr>
          <p:cNvPr id="1026" name="Picture 2" descr="C:\Users\JohnSchram\AppData\Local\Microsoft\Windows\Temporary Internet Files\Content.IE5\LQ4CEJGI\raemi_Stop_sign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987278"/>
            <a:ext cx="1569080" cy="370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Schram\AppData\Local\Microsoft\Windows\Temporary Internet Files\Content.IE5\8K4SRM6H\honeycomb-307936_960_72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" y="4114800"/>
            <a:ext cx="2213300" cy="23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50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9184" r="4290" b="7396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19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9184" r="4290" b="7396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0"/>
            <a:ext cx="6172200" cy="351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309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03300"/>
          </a:xfrm>
        </p:spPr>
        <p:txBody>
          <a:bodyPr/>
          <a:lstStyle/>
          <a:p>
            <a:pPr eaLnBrk="1" hangingPunct="1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Special Regular Polygons</a:t>
            </a:r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4800600" y="4800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0" dirty="0">
                <a:solidFill>
                  <a:srgbClr val="0000FF"/>
                </a:solidFill>
              </a:rPr>
              <a:t>radius</a:t>
            </a:r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4495800" y="474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 sz="1800">
              <a:latin typeface="Arial" charset="0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52400" y="1003300"/>
            <a:ext cx="8839200" cy="1384995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To me, </a:t>
            </a:r>
            <a:r>
              <a:rPr lang="en-US" sz="2800" i="1" dirty="0">
                <a:latin typeface="Arial Narrow" panose="020B0606020202030204" pitchFamily="34" charset="0"/>
                <a:cs typeface="Arial" panose="020B0604020202020204" pitchFamily="34" charset="0"/>
              </a:rPr>
              <a:t>stars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 and </a:t>
            </a:r>
            <a:r>
              <a:rPr lang="en-US" sz="2800" i="1" dirty="0">
                <a:latin typeface="Arial Narrow" panose="020B0606020202030204" pitchFamily="34" charset="0"/>
                <a:cs typeface="Arial" panose="020B0604020202020204" pitchFamily="34" charset="0"/>
              </a:rPr>
              <a:t>snowflakes</a:t>
            </a:r>
            <a:r>
              <a:rPr lang="en-US" sz="2800" dirty="0">
                <a:latin typeface="Arial Narrow" panose="020B0606020202030204" pitchFamily="34" charset="0"/>
                <a:cs typeface="Arial" panose="020B0604020202020204" pitchFamily="34" charset="0"/>
              </a:rPr>
              <a:t> are special kinds of regular polygons.  Below you can see that a 5-point star and a 5-point snowflake both fit perfectly inside a 5-sided regular polygon. </a:t>
            </a:r>
          </a:p>
        </p:txBody>
      </p:sp>
      <p:pic>
        <p:nvPicPr>
          <p:cNvPr id="14" name="Picture 13"/>
          <p:cNvPicPr/>
          <p:nvPr/>
        </p:nvPicPr>
        <p:blipFill rotWithShape="1">
          <a:blip r:embed="rId2"/>
          <a:srcRect l="9969" t="17863" r="10180" b="18214"/>
          <a:stretch/>
        </p:blipFill>
        <p:spPr bwMode="auto">
          <a:xfrm>
            <a:off x="1143000" y="2651760"/>
            <a:ext cx="6858000" cy="4040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4238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19400"/>
            <a:ext cx="41148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Procedure </a:t>
            </a:r>
            <a:r>
              <a:rPr lang="en-US" sz="4800" dirty="0" err="1">
                <a:latin typeface="Arial Black" pitchFamily="34" charset="0"/>
              </a:rPr>
              <a:t>drawStar</a:t>
            </a:r>
            <a:endParaRPr lang="en-US" sz="4800" dirty="0">
              <a:latin typeface="Arial Black" pitchFamily="34" charset="0"/>
            </a:endParaRP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4572000" y="4800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0" dirty="0">
                <a:solidFill>
                  <a:srgbClr val="0000FF"/>
                </a:solidFill>
              </a:rPr>
              <a:t>radius</a:t>
            </a:r>
          </a:p>
        </p:txBody>
      </p:sp>
      <p:sp>
        <p:nvSpPr>
          <p:cNvPr id="39942" name="Oval 7"/>
          <p:cNvSpPr>
            <a:spLocks noChangeArrowheads="1"/>
          </p:cNvSpPr>
          <p:nvPr/>
        </p:nvSpPr>
        <p:spPr bwMode="auto">
          <a:xfrm>
            <a:off x="4495800" y="474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39943" name="Line 9"/>
          <p:cNvSpPr>
            <a:spLocks noChangeShapeType="1"/>
          </p:cNvSpPr>
          <p:nvPr/>
        </p:nvSpPr>
        <p:spPr bwMode="auto">
          <a:xfrm>
            <a:off x="4572000" y="4821238"/>
            <a:ext cx="1828800" cy="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Oval 13"/>
          <p:cNvSpPr>
            <a:spLocks noChangeArrowheads="1"/>
          </p:cNvSpPr>
          <p:nvPr/>
        </p:nvSpPr>
        <p:spPr bwMode="auto">
          <a:xfrm>
            <a:off x="2667000" y="2971800"/>
            <a:ext cx="3733800" cy="3733800"/>
          </a:xfrm>
          <a:prstGeom prst="ellipse">
            <a:avLst/>
          </a:prstGeom>
          <a:noFill/>
          <a:ln w="5715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1524000" y="3414713"/>
            <a:ext cx="2971800" cy="13858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2895600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 dirty="0" err="1"/>
              <a:t>centerX</a:t>
            </a:r>
            <a:r>
              <a:rPr lang="en-US" sz="2800" b="0" dirty="0"/>
              <a:t>, </a:t>
            </a:r>
            <a:r>
              <a:rPr lang="en-US" sz="2800" b="0" dirty="0" err="1"/>
              <a:t>centerY</a:t>
            </a:r>
            <a:r>
              <a:rPr lang="en-US" sz="2800" b="0" dirty="0"/>
              <a:t> 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52400" y="1003300"/>
            <a:ext cx="8839200" cy="1754326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drawStar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centerX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centerY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radius,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numPoints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10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sym typeface="Symbol" pitchFamily="18" charset="2"/>
              </a:rPr>
              <a:t>The first 3 arguments for </a:t>
            </a:r>
            <a:r>
              <a:rPr lang="en-US" sz="2400" b="0" dirty="0" err="1">
                <a:sym typeface="Symbol" pitchFamily="18" charset="2"/>
              </a:rPr>
              <a:t>drawStar</a:t>
            </a:r>
            <a:r>
              <a:rPr lang="en-US" sz="2400" dirty="0">
                <a:latin typeface="Arial" charset="0"/>
                <a:sym typeface="Symbol" pitchFamily="18" charset="2"/>
              </a:rPr>
              <a:t> are the same as </a:t>
            </a:r>
            <a:r>
              <a:rPr lang="en-US" sz="2400" b="0" dirty="0" err="1">
                <a:sym typeface="Symbol" pitchFamily="18" charset="2"/>
              </a:rPr>
              <a:t>drawCircle</a:t>
            </a:r>
            <a:r>
              <a:rPr lang="en-US" sz="2400" b="0" dirty="0"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1000" dirty="0">
              <a:latin typeface="Arial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sym typeface="Symbol" pitchFamily="18" charset="2"/>
              </a:rPr>
              <a:t>The last argument indicates the number of points.</a:t>
            </a:r>
          </a:p>
        </p:txBody>
      </p:sp>
      <p:pic>
        <p:nvPicPr>
          <p:cNvPr id="2050" name="Picture 2" descr="C:\Users\JohnSchram\AppData\Local\Microsoft\Windows\Temporary Internet Files\Content.IE5\BZWG30DG\texas--flag--upload--black-border2_full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81600"/>
            <a:ext cx="2176373" cy="13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hnSchram\AppData\Local\Microsoft\Windows\Temporary Internet Files\Content.IE5\038XEMFA\gold-star-seo1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26656"/>
            <a:ext cx="1144778" cy="11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ohnSchram\AppData\Local\Microsoft\Windows\Temporary Internet Files\Content.IE5\FN6LX9AJ\night-927168_960_720[1]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r="17245"/>
          <a:stretch/>
        </p:blipFill>
        <p:spPr bwMode="auto">
          <a:xfrm>
            <a:off x="6656300" y="3155156"/>
            <a:ext cx="2487700" cy="370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93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95600"/>
            <a:ext cx="396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anose="020B0A04020102020204" pitchFamily="34" charset="0"/>
              </a:rPr>
              <a:t>Procedure </a:t>
            </a:r>
            <a:r>
              <a:rPr lang="en-US" sz="4800" dirty="0" err="1">
                <a:latin typeface="Arial Black" panose="020B0A04020102020204" pitchFamily="34" charset="0"/>
              </a:rPr>
              <a:t>drawBurst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sp>
        <p:nvSpPr>
          <p:cNvPr id="83974" name="Text Box 5"/>
          <p:cNvSpPr txBox="1">
            <a:spLocks noChangeArrowheads="1"/>
          </p:cNvSpPr>
          <p:nvPr/>
        </p:nvSpPr>
        <p:spPr bwMode="auto">
          <a:xfrm>
            <a:off x="4572000" y="4800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0" dirty="0">
                <a:solidFill>
                  <a:srgbClr val="0000FF"/>
                </a:solidFill>
              </a:rPr>
              <a:t>radius</a:t>
            </a:r>
          </a:p>
        </p:txBody>
      </p:sp>
      <p:sp>
        <p:nvSpPr>
          <p:cNvPr id="83975" name="Oval 7"/>
          <p:cNvSpPr>
            <a:spLocks noChangeArrowheads="1"/>
          </p:cNvSpPr>
          <p:nvPr/>
        </p:nvSpPr>
        <p:spPr bwMode="auto">
          <a:xfrm>
            <a:off x="4495800" y="474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 sz="1800">
              <a:latin typeface="Arial" charset="0"/>
            </a:endParaRPr>
          </a:p>
        </p:txBody>
      </p:sp>
      <p:sp>
        <p:nvSpPr>
          <p:cNvPr id="83976" name="Line 9"/>
          <p:cNvSpPr>
            <a:spLocks noChangeShapeType="1"/>
          </p:cNvSpPr>
          <p:nvPr/>
        </p:nvSpPr>
        <p:spPr bwMode="auto">
          <a:xfrm>
            <a:off x="4572000" y="4821238"/>
            <a:ext cx="1828800" cy="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7" name="Oval 13"/>
          <p:cNvSpPr>
            <a:spLocks noChangeArrowheads="1"/>
          </p:cNvSpPr>
          <p:nvPr/>
        </p:nvSpPr>
        <p:spPr bwMode="auto">
          <a:xfrm>
            <a:off x="2667000" y="2971800"/>
            <a:ext cx="3733800" cy="3733800"/>
          </a:xfrm>
          <a:prstGeom prst="ellipse">
            <a:avLst/>
          </a:prstGeom>
          <a:noFill/>
          <a:ln w="5715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z="1800">
              <a:latin typeface="Arial" charset="0"/>
            </a:endParaRPr>
          </a:p>
        </p:txBody>
      </p:sp>
      <p:pic>
        <p:nvPicPr>
          <p:cNvPr id="83979" name="Picture 11" descr="C:\Documents and Settings\JohnSchram\Local Settings\Temporary Internet Files\Content.IE5\49RUWBKZ\MPj0438721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3038"/>
            <a:ext cx="2157413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0" name="Picture 12" descr="C:\Documents and Settings\JohnSchram\Local Settings\Temporary Internet Files\Content.IE5\JD0KRIKU\MPj0407194000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334000"/>
            <a:ext cx="2286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1" name="Picture 16" descr="C:\Documents and Settings\JohnSchram\Local Settings\Temporary Internet Files\Content.IE5\PH1JBN8N\MCj04379340000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3575"/>
            <a:ext cx="1952625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1524000" y="3414713"/>
            <a:ext cx="2971800" cy="13858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2895600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0" dirty="0" err="1"/>
              <a:t>centerX</a:t>
            </a:r>
            <a:r>
              <a:rPr lang="en-US" sz="2800" b="0" dirty="0"/>
              <a:t>, </a:t>
            </a:r>
            <a:r>
              <a:rPr lang="en-US" sz="2800" b="0" dirty="0" err="1"/>
              <a:t>centerY</a:t>
            </a:r>
            <a:r>
              <a:rPr lang="en-US" sz="2800" b="0" dirty="0"/>
              <a:t> 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52400" y="1003300"/>
            <a:ext cx="8839200" cy="1754326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drawBurst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centerX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centerY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radius,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numLines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10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sym typeface="Symbol" pitchFamily="18" charset="2"/>
              </a:rPr>
              <a:t>The first 3 arguments for </a:t>
            </a:r>
            <a:r>
              <a:rPr lang="en-US" sz="2400" b="0" dirty="0" err="1">
                <a:sym typeface="Symbol" pitchFamily="18" charset="2"/>
              </a:rPr>
              <a:t>drawBurst</a:t>
            </a:r>
            <a:r>
              <a:rPr lang="en-US" sz="2400" dirty="0">
                <a:latin typeface="Arial" charset="0"/>
                <a:sym typeface="Symbol" pitchFamily="18" charset="2"/>
              </a:rPr>
              <a:t> are the same as </a:t>
            </a:r>
            <a:r>
              <a:rPr lang="en-US" sz="2400" b="0" dirty="0" err="1">
                <a:sym typeface="Symbol" pitchFamily="18" charset="2"/>
              </a:rPr>
              <a:t>drawCircle</a:t>
            </a:r>
            <a:r>
              <a:rPr lang="en-US" sz="2400" b="0" dirty="0"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1000" dirty="0">
              <a:latin typeface="Arial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sym typeface="Symbol" pitchFamily="18" charset="2"/>
              </a:rPr>
              <a:t>The last argument indicates the number of lines.</a:t>
            </a:r>
          </a:p>
        </p:txBody>
      </p:sp>
      <p:pic>
        <p:nvPicPr>
          <p:cNvPr id="7172" name="Picture 4" descr="C:\Users\JohnSchram\AppData\Local\Microsoft\Windows\Temporary Internet Files\Content.IE5\038XEMFA\1204033312_1d0745cb24_z[1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210" y="2819399"/>
            <a:ext cx="239481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733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7146" r="4056" b="17594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43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7146" r="4056" b="17594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0"/>
            <a:ext cx="6172200" cy="351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454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WordArt 2"/>
          <p:cNvSpPr>
            <a:spLocks noChangeArrowheads="1" noChangeShapeType="1" noTextEdit="1"/>
          </p:cNvSpPr>
          <p:nvPr/>
        </p:nvSpPr>
        <p:spPr bwMode="auto">
          <a:xfrm>
            <a:off x="457200" y="1524000"/>
            <a:ext cx="83058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Fill Procedures</a:t>
            </a:r>
          </a:p>
        </p:txBody>
      </p:sp>
      <p:sp>
        <p:nvSpPr>
          <p:cNvPr id="55299" name="WordArt 2"/>
          <p:cNvSpPr>
            <a:spLocks noChangeArrowheads="1" noChangeShapeType="1" noTextEdit="1"/>
          </p:cNvSpPr>
          <p:nvPr/>
        </p:nvSpPr>
        <p:spPr bwMode="auto">
          <a:xfrm>
            <a:off x="457200" y="3886200"/>
            <a:ext cx="83058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and Colors    </a:t>
            </a:r>
          </a:p>
        </p:txBody>
      </p:sp>
      <p:sp>
        <p:nvSpPr>
          <p:cNvPr id="55300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6.7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705451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Python “Traditional</a:t>
            </a:r>
            <a:br>
              <a:rPr lang="en-US" sz="4800" dirty="0">
                <a:latin typeface="Arial Black" pitchFamily="34" charset="0"/>
              </a:rPr>
            </a:br>
            <a:r>
              <a:rPr lang="en-US" sz="4800" dirty="0">
                <a:latin typeface="Arial Black" pitchFamily="34" charset="0"/>
              </a:rPr>
              <a:t>Graphics” Disclaimer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9797" y="1705451"/>
            <a:ext cx="8991600" cy="4770537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sz="2800" dirty="0"/>
              <a:t>There actually is an interface called </a:t>
            </a:r>
            <a:r>
              <a:rPr lang="en-US" sz="2800" b="0" dirty="0" err="1">
                <a:latin typeface="Arial Black" panose="020B0A04020102020204" pitchFamily="34" charset="0"/>
              </a:rPr>
              <a:t>tkinter</a:t>
            </a:r>
            <a:r>
              <a:rPr lang="en-US" sz="2800" dirty="0"/>
              <a:t> that can be used with Python to create graphics output with the traditional coordinate-based system, but that requires some knowledge of </a:t>
            </a:r>
            <a:r>
              <a:rPr lang="en-US" sz="2800" i="1" dirty="0"/>
              <a:t>Object Oriented Programming</a:t>
            </a:r>
            <a:r>
              <a:rPr lang="en-US" sz="2800" dirty="0"/>
              <a:t>, which is a topic that is beyond the scope of this first year Computer Science class.  </a:t>
            </a:r>
          </a:p>
          <a:p>
            <a:pPr algn="just"/>
            <a:endParaRPr lang="en-US" sz="2800" dirty="0"/>
          </a:p>
          <a:p>
            <a:pPr algn="just"/>
            <a:r>
              <a:rPr lang="en-US" sz="3600" dirty="0"/>
              <a:t>“OOP” is actually a major component of AP</a:t>
            </a:r>
            <a:r>
              <a:rPr lang="en-US" sz="3600" baseline="30000" dirty="0"/>
              <a:t>®</a:t>
            </a:r>
            <a:r>
              <a:rPr lang="en-US" sz="3600" dirty="0"/>
              <a:t> Computer Science-A, which some of you might be taking next year.     </a:t>
            </a:r>
          </a:p>
        </p:txBody>
      </p:sp>
      <p:pic>
        <p:nvPicPr>
          <p:cNvPr id="3076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00584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60" y="0"/>
            <a:ext cx="100584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400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Procedure </a:t>
            </a:r>
            <a:r>
              <a:rPr lang="en-US" sz="4800" dirty="0" err="1">
                <a:latin typeface="Arial Black" pitchFamily="34" charset="0"/>
              </a:rPr>
              <a:t>fillRectangle</a:t>
            </a:r>
            <a:endParaRPr lang="en-US" sz="4800" dirty="0">
              <a:latin typeface="Arial Black" pitchFamily="34" charset="0"/>
            </a:endParaRP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762000" y="1003300"/>
            <a:ext cx="7543800" cy="2092881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fillRectangle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(x1, y1, x2, y2)</a:t>
            </a:r>
          </a:p>
          <a:p>
            <a:pPr eaLnBrk="1" hangingPunct="1">
              <a:lnSpc>
                <a:spcPct val="50000"/>
              </a:lnSpc>
            </a:pPr>
            <a:endParaRPr lang="en-US" sz="2800" dirty="0">
              <a:sym typeface="Symbol" pitchFamily="18" charset="2"/>
            </a:endParaRPr>
          </a:p>
          <a:p>
            <a:pPr eaLnBrk="1" hangingPunct="1"/>
            <a:r>
              <a:rPr lang="en-US" sz="2800" dirty="0">
                <a:sym typeface="Symbol" pitchFamily="18" charset="2"/>
              </a:rPr>
              <a:t>Draws a </a:t>
            </a:r>
            <a:r>
              <a:rPr lang="en-US" sz="2800" b="0" dirty="0">
                <a:latin typeface="Arial Black" pitchFamily="34" charset="0"/>
                <a:sym typeface="Symbol" pitchFamily="18" charset="2"/>
              </a:rPr>
              <a:t>SOLID</a:t>
            </a:r>
            <a:r>
              <a:rPr lang="en-US" sz="2800" dirty="0">
                <a:sym typeface="Symbol" pitchFamily="18" charset="2"/>
              </a:rPr>
              <a:t> (</a:t>
            </a:r>
            <a:r>
              <a:rPr lang="en-US" sz="2800" u="sng" dirty="0">
                <a:sym typeface="Symbol" pitchFamily="18" charset="2"/>
              </a:rPr>
              <a:t>fill</a:t>
            </a:r>
            <a:r>
              <a:rPr lang="en-US" sz="2800" dirty="0">
                <a:sym typeface="Symbol" pitchFamily="18" charset="2"/>
              </a:rPr>
              <a:t>ed in) rectangle with a top-left corner at coordinate (x1,y1) and a bottom-right hand corner of (x2,y2).</a:t>
            </a:r>
            <a:r>
              <a:rPr lang="en-US" sz="2400" dirty="0">
                <a:sym typeface="Symbol" pitchFamily="18" charset="2"/>
              </a:rPr>
              <a:t> </a:t>
            </a:r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609600" y="3276600"/>
            <a:ext cx="182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0">
                <a:latin typeface="Arial Black" pitchFamily="34" charset="0"/>
              </a:rPr>
              <a:t>x1, y1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1447800" y="4008438"/>
            <a:ext cx="6324600" cy="21336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56326" name="Oval 8"/>
          <p:cNvSpPr>
            <a:spLocks noChangeArrowheads="1"/>
          </p:cNvSpPr>
          <p:nvPr/>
        </p:nvSpPr>
        <p:spPr bwMode="auto">
          <a:xfrm>
            <a:off x="1295400" y="3856038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56327" name="Text Box 5"/>
          <p:cNvSpPr txBox="1">
            <a:spLocks noChangeArrowheads="1"/>
          </p:cNvSpPr>
          <p:nvPr/>
        </p:nvSpPr>
        <p:spPr bwMode="auto">
          <a:xfrm>
            <a:off x="7010400" y="6278563"/>
            <a:ext cx="1828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0">
                <a:latin typeface="Arial Black" pitchFamily="34" charset="0"/>
              </a:rPr>
              <a:t>x2, y2</a:t>
            </a:r>
          </a:p>
        </p:txBody>
      </p:sp>
      <p:sp>
        <p:nvSpPr>
          <p:cNvPr id="56328" name="Oval 8"/>
          <p:cNvSpPr>
            <a:spLocks noChangeArrowheads="1"/>
          </p:cNvSpPr>
          <p:nvPr/>
        </p:nvSpPr>
        <p:spPr bwMode="auto">
          <a:xfrm>
            <a:off x="7620000" y="5989638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10055" r="22282" b="6460"/>
          <a:stretch/>
        </p:blipFill>
        <p:spPr bwMode="auto">
          <a:xfrm>
            <a:off x="182878" y="182880"/>
            <a:ext cx="8859894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713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10055" r="22282" b="6460"/>
          <a:stretch/>
        </p:blipFill>
        <p:spPr bwMode="auto">
          <a:xfrm>
            <a:off x="182878" y="182880"/>
            <a:ext cx="8859894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6858000" cy="3895344"/>
          </a:xfrm>
          <a:prstGeom prst="rect">
            <a:avLst/>
          </a:prstGeom>
        </p:spPr>
      </p:pic>
      <p:pic>
        <p:nvPicPr>
          <p:cNvPr id="7" name="Picture 5" descr="j0282748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386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j0303364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167128"/>
            <a:ext cx="6477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j0282747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340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198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00" dirty="0" err="1">
                <a:solidFill>
                  <a:schemeClr val="bg1"/>
                </a:solidFill>
              </a:rPr>
              <a:t>drawRectangle</a:t>
            </a:r>
            <a:r>
              <a:rPr lang="en-US" sz="4800" dirty="0">
                <a:solidFill>
                  <a:schemeClr val="bg1"/>
                </a:solidFill>
              </a:rPr>
              <a:t> &amp; </a:t>
            </a:r>
            <a:r>
              <a:rPr lang="en-US" sz="4800" dirty="0" err="1">
                <a:solidFill>
                  <a:schemeClr val="bg1"/>
                </a:solidFill>
              </a:rPr>
              <a:t>fillRectangle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rgbClr val="FF99CC"/>
                </a:solidFill>
              </a:rPr>
              <a:t>GraphicsLibrary03.py</a:t>
            </a:r>
            <a:r>
              <a:rPr lang="en-US" sz="2800" dirty="0">
                <a:solidFill>
                  <a:srgbClr val="FF8080"/>
                </a:solidFill>
              </a:rPr>
              <a:t>  </a:t>
            </a:r>
            <a:r>
              <a:rPr lang="en-US" sz="2800" dirty="0">
                <a:solidFill>
                  <a:srgbClr val="CECEEF"/>
                </a:solidFill>
              </a:rPr>
              <a:t>vs.</a:t>
            </a:r>
            <a:r>
              <a:rPr lang="en-US" sz="2800" dirty="0">
                <a:solidFill>
                  <a:srgbClr val="0000FF"/>
                </a:solidFill>
              </a:rPr>
              <a:t>  </a:t>
            </a:r>
            <a:r>
              <a:rPr lang="en-US" sz="2800" dirty="0">
                <a:solidFill>
                  <a:srgbClr val="FF99CC"/>
                </a:solidFill>
              </a:rPr>
              <a:t>GraphicsLibrary16.py</a:t>
            </a:r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t="56073" r="17200" b="15546"/>
          <a:stretch/>
        </p:blipFill>
        <p:spPr bwMode="auto">
          <a:xfrm>
            <a:off x="4793059" y="1280161"/>
            <a:ext cx="4114800" cy="18288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55802" r="33808" b="13242"/>
          <a:stretch/>
        </p:blipFill>
        <p:spPr bwMode="auto">
          <a:xfrm>
            <a:off x="223075" y="1280161"/>
            <a:ext cx="4114800" cy="18288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39" y="3429000"/>
            <a:ext cx="4434840" cy="25276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" y="3428999"/>
            <a:ext cx="4434840" cy="2527635"/>
          </a:xfrm>
          <a:prstGeom prst="rect">
            <a:avLst/>
          </a:prstGeom>
        </p:spPr>
      </p:pic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0" y="5257799"/>
            <a:ext cx="9144000" cy="1631951"/>
            <a:chOff x="0" y="3568"/>
            <a:chExt cx="5760" cy="1028"/>
          </a:xfrm>
        </p:grpSpPr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0" y="4053"/>
              <a:ext cx="5760" cy="543"/>
            </a:xfrm>
            <a:prstGeom prst="rect">
              <a:avLst/>
            </a:prstGeom>
            <a:solidFill>
              <a:srgbClr val="FF99CC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tabLst>
                  <a:tab pos="466725" algn="l"/>
                  <a:tab pos="914400" algn="l"/>
                  <a:tab pos="1379538" algn="l"/>
                  <a:tab pos="1827213" algn="l"/>
                  <a:tab pos="2293938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tabLst>
                  <a:tab pos="466725" algn="l"/>
                  <a:tab pos="914400" algn="l"/>
                  <a:tab pos="1379538" algn="l"/>
                  <a:tab pos="1827213" algn="l"/>
                  <a:tab pos="2293938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tabLst>
                  <a:tab pos="466725" algn="l"/>
                  <a:tab pos="914400" algn="l"/>
                  <a:tab pos="1379538" algn="l"/>
                  <a:tab pos="1827213" algn="l"/>
                  <a:tab pos="2293938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tabLst>
                  <a:tab pos="466725" algn="l"/>
                  <a:tab pos="914400" algn="l"/>
                  <a:tab pos="1379538" algn="l"/>
                  <a:tab pos="1827213" algn="l"/>
                  <a:tab pos="2293938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tabLst>
                  <a:tab pos="466725" algn="l"/>
                  <a:tab pos="914400" algn="l"/>
                  <a:tab pos="1379538" algn="l"/>
                  <a:tab pos="1827213" algn="l"/>
                  <a:tab pos="2293938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6725" algn="l"/>
                  <a:tab pos="914400" algn="l"/>
                  <a:tab pos="1379538" algn="l"/>
                  <a:tab pos="1827213" algn="l"/>
                  <a:tab pos="2293938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6725" algn="l"/>
                  <a:tab pos="914400" algn="l"/>
                  <a:tab pos="1379538" algn="l"/>
                  <a:tab pos="1827213" algn="l"/>
                  <a:tab pos="2293938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6725" algn="l"/>
                  <a:tab pos="914400" algn="l"/>
                  <a:tab pos="1379538" algn="l"/>
                  <a:tab pos="1827213" algn="l"/>
                  <a:tab pos="2293938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6725" algn="l"/>
                  <a:tab pos="914400" algn="l"/>
                  <a:tab pos="1379538" algn="l"/>
                  <a:tab pos="1827213" algn="l"/>
                  <a:tab pos="2293938" algn="l"/>
                </a:tabLs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These 2 rectangles do not show up when filled because they are the same color as the rectangle behind them.</a:t>
              </a:r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 flipV="1">
              <a:off x="703" y="3568"/>
              <a:ext cx="0" cy="528"/>
            </a:xfrm>
            <a:prstGeom prst="line">
              <a:avLst/>
            </a:prstGeom>
            <a:noFill/>
            <a:ln w="76200">
              <a:solidFill>
                <a:srgbClr val="FF99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V="1">
              <a:off x="1555" y="3568"/>
              <a:ext cx="0" cy="528"/>
            </a:xfrm>
            <a:prstGeom prst="line">
              <a:avLst/>
            </a:prstGeom>
            <a:noFill/>
            <a:ln w="76200">
              <a:solidFill>
                <a:srgbClr val="FF99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498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 t="14462" r="4569" b="11757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138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 t="14462" r="4569" b="11757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2667000" y="-1"/>
            <a:ext cx="6477000" cy="36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09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7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82880" y="589002"/>
            <a:ext cx="8778240" cy="984885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140 colors available in Python are listed here:</a:t>
            </a:r>
          </a:p>
          <a:p>
            <a:pPr eaLnBrk="1" hangingPunct="1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https://www.w3schools.com/colors/colors_names.asp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81200" y="2017693"/>
            <a:ext cx="7162800" cy="954107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  <a:tab pos="1379538" algn="l"/>
                <a:tab pos="1827213" algn="l"/>
                <a:tab pos="22939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NOTE: Some of these colors, like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do not work in Python when using a Mac.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679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2880"/>
            <a:ext cx="8776898" cy="6492240"/>
          </a:xfrm>
          <a:prstGeom prst="rect">
            <a:avLst/>
          </a:prstGeom>
          <a:ln w="152400">
            <a:solidFill>
              <a:srgbClr val="FFFF99"/>
            </a:solidFill>
          </a:ln>
        </p:spPr>
      </p:pic>
    </p:spTree>
    <p:extLst>
      <p:ext uri="{BB962C8B-B14F-4D97-AF65-F5344CB8AC3E}">
        <p14:creationId xmlns:p14="http://schemas.microsoft.com/office/powerpoint/2010/main" val="1684424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8619" r="20500" b="6815"/>
          <a:stretch/>
        </p:blipFill>
        <p:spPr bwMode="auto">
          <a:xfrm>
            <a:off x="182880" y="182881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24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" y="1523999"/>
            <a:ext cx="8961399" cy="510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GraphicsLibrary18.py</a:t>
            </a:r>
            <a:b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output with </a:t>
            </a: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radius = 100</a:t>
            </a:r>
          </a:p>
        </p:txBody>
      </p:sp>
    </p:spTree>
    <p:extLst>
      <p:ext uri="{BB962C8B-B14F-4D97-AF65-F5344CB8AC3E}">
        <p14:creationId xmlns:p14="http://schemas.microsoft.com/office/powerpoint/2010/main" val="403372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79544"/>
          </a:xfrm>
        </p:spPr>
        <p:txBody>
          <a:bodyPr/>
          <a:lstStyle/>
          <a:p>
            <a:pPr eaLnBrk="1" hangingPunct="1"/>
            <a: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Learning Graphics Programming in IntroCS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779544"/>
            <a:ext cx="9156484" cy="6078456"/>
            <a:chOff x="0" y="779544"/>
            <a:chExt cx="9156484" cy="607845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3" t="10666" r="5298" b="7203"/>
            <a:stretch/>
          </p:blipFill>
          <p:spPr bwMode="auto">
            <a:xfrm>
              <a:off x="0" y="779544"/>
              <a:ext cx="9144000" cy="6078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721608" y="5888736"/>
              <a:ext cx="5434876" cy="49244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600" b="0" dirty="0"/>
                <a:t>In Chapter 9, you will learn how 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552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GraphicsLibrary18.py</a:t>
            </a:r>
            <a:b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utput if </a:t>
            </a: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radius = 50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" y="1523998"/>
            <a:ext cx="8961399" cy="510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511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GraphicsLibrary18.py</a:t>
            </a:r>
            <a:b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utput if </a:t>
            </a: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radius = 150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6" y="1523997"/>
            <a:ext cx="8961399" cy="510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101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9053" r="5687" b="6383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634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9053" r="5687" b="6383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800" y="0"/>
            <a:ext cx="8076344" cy="46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5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t="10963" r="21020" b="847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27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t="10963" r="21020" b="847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-1"/>
            <a:ext cx="6019801" cy="41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59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8685" r="30250" b="5210"/>
          <a:stretch/>
        </p:blipFill>
        <p:spPr bwMode="auto">
          <a:xfrm>
            <a:off x="182879" y="182880"/>
            <a:ext cx="777240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46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8685" r="30250" b="5210"/>
          <a:stretch/>
        </p:blipFill>
        <p:spPr bwMode="auto">
          <a:xfrm>
            <a:off x="182879" y="182880"/>
            <a:ext cx="777240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733800" y="0"/>
            <a:ext cx="5410200" cy="37201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1" t="63151" r="3157" b="9801"/>
          <a:stretch/>
        </p:blipFill>
        <p:spPr bwMode="auto">
          <a:xfrm>
            <a:off x="2819399" y="3912741"/>
            <a:ext cx="6141719" cy="16916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186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" t="19283" r="6508" b="9273"/>
          <a:stretch/>
        </p:blipFill>
        <p:spPr bwMode="auto">
          <a:xfrm>
            <a:off x="182880" y="182880"/>
            <a:ext cx="621791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511" y="1066800"/>
            <a:ext cx="5028489" cy="286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899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8326" r="19909" b="5946"/>
          <a:stretch/>
        </p:blipFill>
        <p:spPr bwMode="auto">
          <a:xfrm>
            <a:off x="182880" y="182880"/>
            <a:ext cx="5189247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928597" y="1295400"/>
            <a:ext cx="521414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1690" r="5000" b="901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51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8438" r="19663" b="10100"/>
          <a:stretch/>
        </p:blipFill>
        <p:spPr bwMode="auto">
          <a:xfrm>
            <a:off x="182880" y="182880"/>
            <a:ext cx="547894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395070" y="1295400"/>
            <a:ext cx="574893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983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457200" y="1371600"/>
            <a:ext cx="8305800" cy="283464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 Graphics Library     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457200" y="3810000"/>
            <a:ext cx="8305800" cy="26517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Reference Information</a:t>
            </a:r>
          </a:p>
        </p:txBody>
      </p:sp>
      <p:sp>
        <p:nvSpPr>
          <p:cNvPr id="6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6.8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686800" cy="495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Graphics Library Reference</a:t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(Location)</a:t>
            </a:r>
          </a:p>
        </p:txBody>
      </p:sp>
    </p:spTree>
    <p:extLst>
      <p:ext uri="{BB962C8B-B14F-4D97-AF65-F5344CB8AC3E}">
        <p14:creationId xmlns:p14="http://schemas.microsoft.com/office/powerpoint/2010/main" val="3754479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Graphics Library Reference</a:t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(Legal Stuff)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14904" r="3077"/>
          <a:stretch/>
        </p:blipFill>
        <p:spPr bwMode="auto">
          <a:xfrm>
            <a:off x="182880" y="1706075"/>
            <a:ext cx="8778240" cy="442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914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t="8402" r="19487" b="5317"/>
          <a:stretch/>
        </p:blipFill>
        <p:spPr bwMode="auto">
          <a:xfrm>
            <a:off x="457200" y="1558988"/>
            <a:ext cx="8229600" cy="520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Graphics Library Reference</a:t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(First Few Procedures)</a:t>
            </a:r>
          </a:p>
        </p:txBody>
      </p:sp>
    </p:spTree>
    <p:extLst>
      <p:ext uri="{BB962C8B-B14F-4D97-AF65-F5344CB8AC3E}">
        <p14:creationId xmlns:p14="http://schemas.microsoft.com/office/powerpoint/2010/main" val="363218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itchFamily="18" charset="0"/>
              </a:rPr>
              <a:t>Things to Remember about the Graphics Library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t="18863" r="16722" b="9551"/>
          <a:stretch/>
        </p:blipFill>
        <p:spPr bwMode="auto">
          <a:xfrm>
            <a:off x="365760" y="1602829"/>
            <a:ext cx="8412480" cy="510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36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22333" r="45381" b="12704"/>
          <a:stretch/>
        </p:blipFill>
        <p:spPr bwMode="auto">
          <a:xfrm>
            <a:off x="182881" y="182880"/>
            <a:ext cx="4845131" cy="4828032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75956" r="25412" b="7865"/>
          <a:stretch/>
        </p:blipFill>
        <p:spPr bwMode="auto">
          <a:xfrm>
            <a:off x="182880" y="5166360"/>
            <a:ext cx="8778240" cy="151213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10992" r="57287" b="24044"/>
          <a:stretch/>
        </p:blipFill>
        <p:spPr bwMode="auto">
          <a:xfrm>
            <a:off x="5248656" y="182880"/>
            <a:ext cx="3714005" cy="4828032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69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8984</TotalTime>
  <Words>946</Words>
  <Application>Microsoft Office PowerPoint</Application>
  <PresentationFormat>On-screen Show (4:3)</PresentationFormat>
  <Paragraphs>171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Arial Black</vt:lpstr>
      <vt:lpstr>Arial Narrow</vt:lpstr>
      <vt:lpstr>Consolas</vt:lpstr>
      <vt:lpstr>Impact</vt:lpstr>
      <vt:lpstr>Symbol</vt:lpstr>
      <vt:lpstr>Times New Roman</vt:lpstr>
      <vt:lpstr>Default Design</vt:lpstr>
      <vt:lpstr>PowerPoint Presentation</vt:lpstr>
      <vt:lpstr>PowerPoint Presentation</vt:lpstr>
      <vt:lpstr>Cartesian Coordinate Grid</vt:lpstr>
      <vt:lpstr>Typical Computer Graphics Window</vt:lpstr>
      <vt:lpstr>Typical Computer Graphics Window</vt:lpstr>
      <vt:lpstr>Python “Traditional Graphics” Disclaimer</vt:lpstr>
      <vt:lpstr>Learning Graphics Programming in IntroCS</vt:lpstr>
      <vt:lpstr>PowerPoint Presentation</vt:lpstr>
      <vt:lpstr>PowerPoint Presentation</vt:lpstr>
      <vt:lpstr>GraphicsLibrary01.py Output The pixels may be difficult to see.</vt:lpstr>
      <vt:lpstr>GraphicsLibrary01.py Output The pixels may be difficult to see.</vt:lpstr>
      <vt:lpstr>PowerPoint Presentation</vt:lpstr>
      <vt:lpstr>Procedure drawLine</vt:lpstr>
      <vt:lpstr>PowerPoint Presentation</vt:lpstr>
      <vt:lpstr>PowerPoint Presentation</vt:lpstr>
      <vt:lpstr>Procedure drawRectangle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Procedure drawCircle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Procedure drawOval</vt:lpstr>
      <vt:lpstr>PowerPoint Presentation</vt:lpstr>
      <vt:lpstr>PowerPoint Presentation</vt:lpstr>
      <vt:lpstr>Drawing Arcs</vt:lpstr>
      <vt:lpstr>Procedure drawArc</vt:lpstr>
      <vt:lpstr>PowerPoint Presentation</vt:lpstr>
      <vt:lpstr>PowerPoint Presentation</vt:lpstr>
      <vt:lpstr>Argument Sequence Again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Procedure drawRegularPolygon</vt:lpstr>
      <vt:lpstr>PowerPoint Presentation</vt:lpstr>
      <vt:lpstr>PowerPoint Presentation</vt:lpstr>
      <vt:lpstr>Special Regular Polygons</vt:lpstr>
      <vt:lpstr>Procedure drawStar</vt:lpstr>
      <vt:lpstr>Procedure drawBurst</vt:lpstr>
      <vt:lpstr>PowerPoint Presentation</vt:lpstr>
      <vt:lpstr>PowerPoint Presentation</vt:lpstr>
      <vt:lpstr>PowerPoint Presentation</vt:lpstr>
      <vt:lpstr>Procedure fillRectangle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GraphicsLibrary18.py Current output with radius = 100</vt:lpstr>
      <vt:lpstr>GraphicsLibrary18.py Output if radius = 50</vt:lpstr>
      <vt:lpstr>GraphicsLibrary18.py Output if radius = 150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Graphics Library Reference (Location)</vt:lpstr>
      <vt:lpstr>Graphics Library Reference (Legal Stuff)</vt:lpstr>
      <vt:lpstr>Graphics Library Reference (First Few Procedures)</vt:lpstr>
      <vt:lpstr>Things to Remember about the Graphics Library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772</cp:revision>
  <dcterms:created xsi:type="dcterms:W3CDTF">2003-07-04T03:08:29Z</dcterms:created>
  <dcterms:modified xsi:type="dcterms:W3CDTF">2021-05-19T14:08:49Z</dcterms:modified>
</cp:coreProperties>
</file>